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69" r:id="rId5"/>
    <p:sldId id="279" r:id="rId6"/>
    <p:sldId id="271" r:id="rId7"/>
    <p:sldId id="259" r:id="rId8"/>
    <p:sldId id="276" r:id="rId9"/>
    <p:sldId id="266" r:id="rId10"/>
    <p:sldId id="278" r:id="rId11"/>
    <p:sldId id="257" r:id="rId12"/>
    <p:sldId id="258" r:id="rId13"/>
    <p:sldId id="260" r:id="rId14"/>
    <p:sldId id="261" r:id="rId15"/>
    <p:sldId id="262" r:id="rId16"/>
    <p:sldId id="272" r:id="rId17"/>
    <p:sldId id="282" r:id="rId18"/>
    <p:sldId id="268" r:id="rId19"/>
    <p:sldId id="267" r:id="rId20"/>
    <p:sldId id="285" r:id="rId21"/>
    <p:sldId id="286" r:id="rId22"/>
    <p:sldId id="280" r:id="rId23"/>
    <p:sldId id="283" r:id="rId24"/>
    <p:sldId id="287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4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494CB-DEE8-4D32-809E-F01A404C1A0E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DFB53-75F7-490C-915D-EEF1615EE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20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695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07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18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73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75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28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09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95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398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67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45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546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62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956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097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815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27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774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542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FB53-75F7-490C-915D-EEF1615EEDA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38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CA85-83FF-4534-BA67-47589903F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108B3E-44E2-4D62-B16D-EB7C2076B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050E3-7DCF-4C9B-A6BA-A93303EFC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96BB-2784-4937-9BB3-CAB636CC5DFC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CA66D-F21C-45C9-AA7E-10E6A63AD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5B39D-B5B7-4C49-B113-5A9E48C7D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D276-7980-4DB6-9AC3-6DAD1003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9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5FD38-DC0D-4600-9E05-0D8590EC5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1DD65-80F7-4EB5-9589-9F5F2F1C6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294C2-AD43-429C-8447-F45A6D346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96BB-2784-4937-9BB3-CAB636CC5DFC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AEB12-365F-4154-BB10-46B4AEF24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6BDB6-5FE9-4763-82B9-A1C594BDF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D276-7980-4DB6-9AC3-6DAD1003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76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923E7-BD1E-4667-B5A0-4FEDEDBE1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5AE1A-C521-4F3F-B577-DEBF8AD38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EEB70-8ACF-44DA-BB5D-7E4205E28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96BB-2784-4937-9BB3-CAB636CC5DFC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E0A15-48C8-4509-93F2-1D612EFCD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1AB5C-136F-4211-AF15-BB502108A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D276-7980-4DB6-9AC3-6DAD1003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68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D2C02-CF11-48FD-9E6D-0314DCE8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AA8E8-E4FF-46C2-B46A-039FFDB8E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9D870-D466-427B-A5BC-220D6A95E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DAAA4D-569C-4C43-9461-A232C89BB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96BB-2784-4937-9BB3-CAB636CC5DFC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AF6C1-E439-41FC-9C1D-97810A370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209E5-EDC7-43DA-A3CD-A1DE5DF41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D276-7980-4DB6-9AC3-6DAD1003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16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CBCB-943A-4DCD-AB54-97403A235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96D26-B7AE-4A79-9E66-C105DB834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C4A12-709C-4810-813F-269582BDD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60EBF4-3FF8-4EE5-8BB2-C1E8EEED1D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79AD4C-64C6-4B18-A3C3-745349B50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778EDA-E269-452D-90E0-BB14316D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96BB-2784-4937-9BB3-CAB636CC5DFC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B41CBD-EE1C-4EBA-9271-6F7E96188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2E647D-8D5B-4E5F-8059-2D6B0401A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D276-7980-4DB6-9AC3-6DAD1003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37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8BD5C-C142-4DAB-9612-852F01FF5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1944A8-7C8F-4B97-BCB8-3BAE8745F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96BB-2784-4937-9BB3-CAB636CC5DFC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3AB0A-4405-431B-BF84-6B40E5790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D12D2F-948A-418C-B5AF-6028A7D12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D276-7980-4DB6-9AC3-6DAD1003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65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B14409-B036-46E8-B097-97223C09F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96BB-2784-4937-9BB3-CAB636CC5DFC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8BAFAA-D75A-45D1-9838-9E0B031F7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49A00-71EB-4547-9DD0-F21C5306B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D276-7980-4DB6-9AC3-6DAD1003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3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E86A6-A3FC-43EB-842A-A40F5FCC7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E7345-3EA5-41F8-9E9A-434C0C6EB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469C5-3F22-42AC-BAD5-7E830148C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70C720-C5CF-4092-A4E4-68C8ACE4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96BB-2784-4937-9BB3-CAB636CC5DFC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4717B-CC31-4FC6-9341-7EC3E9203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9F733-9E3D-4240-B8C4-672469D29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D276-7980-4DB6-9AC3-6DAD1003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016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11BEA-05C8-402D-94B3-3742E64DA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6AFFF-29D0-45B1-972B-E70837A450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ABB98-DBE5-4C58-AE16-817BEE3D5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C9FC2-19D6-4A5A-A877-88D81C0C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96BB-2784-4937-9BB3-CAB636CC5DFC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3B75D-FA56-4BA3-8C72-98EE3D79B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82482-4F09-4607-A9BE-7D6DA0139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D276-7980-4DB6-9AC3-6DAD1003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6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19D6A-E238-409C-B015-02760BC61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EEF3A-50A7-44BB-9CBF-A2BF4E3272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4F797-D1DF-4949-91FB-BF81FB59D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96BB-2784-4937-9BB3-CAB636CC5DFC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00976-0430-4411-ACFC-44E35902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6252A-16F9-4D6D-95DC-9159FE3FC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D276-7980-4DB6-9AC3-6DAD1003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5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1DF28C-8EF6-4D96-B90E-6057F8745E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03BCEB-27EA-4625-AD1B-4703637A21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ADB4F-F5E3-4AD0-9D23-9EBD01BA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96BB-2784-4937-9BB3-CAB636CC5DFC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90DBB-7AA2-47F0-B84B-397300538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305C8-5C05-419A-A188-FF4FFC470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D276-7980-4DB6-9AC3-6DAD1003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78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ECD6C-5B34-485F-9625-751629DA6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7EF9AB-4EFB-4B07-8775-EA0BFF14C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67847-57F7-48C4-8821-0680D9A67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96BB-2784-4937-9BB3-CAB636CC5DFC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82B76-73D8-46D2-9CC8-2E46E1B41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DD14D-E886-449A-ADCF-EB85ADC90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CD276-7980-4DB6-9AC3-6DAD1003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9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F8F775-F471-46E1-A89B-C72E52646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2903" y="949325"/>
            <a:ext cx="8071706" cy="2387600"/>
          </a:xfrm>
        </p:spPr>
        <p:txBody>
          <a:bodyPr>
            <a:normAutofit/>
          </a:bodyPr>
          <a:lstStyle/>
          <a:p>
            <a:pPr algn="l"/>
            <a:r>
              <a:rPr lang="en-US" sz="5100">
                <a:solidFill>
                  <a:schemeClr val="bg1"/>
                </a:solidFill>
              </a:rPr>
              <a:t>How Can You Choose </a:t>
            </a:r>
            <a:br>
              <a:rPr lang="en-US" sz="5100">
                <a:solidFill>
                  <a:schemeClr val="bg1"/>
                </a:solidFill>
              </a:rPr>
            </a:br>
            <a:r>
              <a:rPr lang="en-US" sz="5100" b="1">
                <a:solidFill>
                  <a:schemeClr val="bg1"/>
                </a:solidFill>
              </a:rPr>
              <a:t>THE BEST </a:t>
            </a:r>
            <a:br>
              <a:rPr lang="en-US" sz="5100">
                <a:solidFill>
                  <a:schemeClr val="bg1"/>
                </a:solidFill>
              </a:rPr>
            </a:br>
            <a:r>
              <a:rPr lang="en-US" sz="5100">
                <a:solidFill>
                  <a:schemeClr val="bg1"/>
                </a:solidFill>
              </a:rPr>
              <a:t>Delivery Method?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BA34B29-BB9E-4C02-B7BB-F775FCC64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2902" y="3429000"/>
            <a:ext cx="8071697" cy="1655762"/>
          </a:xfrm>
        </p:spPr>
        <p:txBody>
          <a:bodyPr>
            <a:normAutofit/>
          </a:bodyPr>
          <a:lstStyle/>
          <a:p>
            <a:pPr algn="l"/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C4521DE-248E-440D-AAD6-FD9E7D34B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5285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42C13FA-4C0F-42D0-9626-5BA6040D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996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841CF-40A4-4DA1-BB8D-F088581C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The Path to Success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E19314-60B0-41BB-AB9C-8BED0C219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6627" y="4750893"/>
            <a:ext cx="4645250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view of a city at sunset&#10;&#10;Description automatically generated">
            <a:extLst>
              <a:ext uri="{FF2B5EF4-FFF2-40B4-BE49-F238E27FC236}">
                <a16:creationId xmlns:a16="http://schemas.microsoft.com/office/drawing/2014/main" id="{2045C999-A541-442B-834C-60A7850EBA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72" t="4" r="6348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85580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EC546-B258-4CF6-A562-9BCBC581F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445" y="3640254"/>
            <a:ext cx="5319433" cy="2076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/>
              <a:t>“It is Simple… But Not Easy”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574B92-6286-43EB-B302-7E5F101AD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72446" y="2668075"/>
            <a:ext cx="5319431" cy="9721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Jocko Willink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C6334C2-F73F-4B3B-A626-DD5F69DF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89868" cy="6374535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erson riding a skateboard down a sidewalk&#10;&#10;Description automatically generated">
            <a:extLst>
              <a:ext uri="{FF2B5EF4-FFF2-40B4-BE49-F238E27FC236}">
                <a16:creationId xmlns:a16="http://schemas.microsoft.com/office/drawing/2014/main" id="{BA31B5A6-AA42-438B-B3A8-582368DC7B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8" r="15380"/>
          <a:stretch/>
        </p:blipFill>
        <p:spPr>
          <a:xfrm>
            <a:off x="20" y="10"/>
            <a:ext cx="5234499" cy="6210619"/>
          </a:xfrm>
          <a:custGeom>
            <a:avLst/>
            <a:gdLst>
              <a:gd name="connsiteX0" fmla="*/ 1082595 w 5234519"/>
              <a:gd name="connsiteY0" fmla="*/ 0 h 6210629"/>
              <a:gd name="connsiteX1" fmla="*/ 3027450 w 5234519"/>
              <a:gd name="connsiteY1" fmla="*/ 0 h 6210629"/>
              <a:gd name="connsiteX2" fmla="*/ 3291029 w 5234519"/>
              <a:gd name="connsiteY2" fmla="*/ 96471 h 6210629"/>
              <a:gd name="connsiteX3" fmla="*/ 5234519 w 5234519"/>
              <a:gd name="connsiteY3" fmla="*/ 3028517 h 6210629"/>
              <a:gd name="connsiteX4" fmla="*/ 2052407 w 5234519"/>
              <a:gd name="connsiteY4" fmla="*/ 6210629 h 6210629"/>
              <a:gd name="connsiteX5" fmla="*/ 28288 w 5234519"/>
              <a:gd name="connsiteY5" fmla="*/ 5483989 h 6210629"/>
              <a:gd name="connsiteX6" fmla="*/ 0 w 5234519"/>
              <a:gd name="connsiteY6" fmla="*/ 5458279 h 6210629"/>
              <a:gd name="connsiteX7" fmla="*/ 0 w 5234519"/>
              <a:gd name="connsiteY7" fmla="*/ 598754 h 6210629"/>
              <a:gd name="connsiteX8" fmla="*/ 28288 w 5234519"/>
              <a:gd name="connsiteY8" fmla="*/ 573044 h 6210629"/>
              <a:gd name="connsiteX9" fmla="*/ 958290 w 5234519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4036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2">
            <a:extLst>
              <a:ext uri="{FF2B5EF4-FFF2-40B4-BE49-F238E27FC236}">
                <a16:creationId xmlns:a16="http://schemas.microsoft.com/office/drawing/2014/main" id="{43CCDB46-DDBB-4E2B-B4B0-0DEEEC2471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alphaModFix amt="70000"/>
          </a:blip>
          <a:srcRect l="27777" t="16951" r="18195" b="18288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5C5AA53-006F-441C-BCAC-0A7D8FC75918}"/>
              </a:ext>
            </a:extLst>
          </p:cNvPr>
          <p:cNvSpPr/>
          <p:nvPr/>
        </p:nvSpPr>
        <p:spPr>
          <a:xfrm>
            <a:off x="1465262" y="1245201"/>
            <a:ext cx="1117357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Safety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844713-1F33-42E4-804D-5479C7A6814D}"/>
              </a:ext>
            </a:extLst>
          </p:cNvPr>
          <p:cNvSpPr/>
          <p:nvPr/>
        </p:nvSpPr>
        <p:spPr>
          <a:xfrm>
            <a:off x="2354959" y="68129"/>
            <a:ext cx="415536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Staff, Student, and Community Safety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3AC996-097A-453F-BCA1-9E54C7783EA7}"/>
              </a:ext>
            </a:extLst>
          </p:cNvPr>
          <p:cNvSpPr/>
          <p:nvPr/>
        </p:nvSpPr>
        <p:spPr>
          <a:xfrm rot="16200000">
            <a:off x="4090030" y="2729248"/>
            <a:ext cx="1276311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5C47F-10AA-4D60-BEE6-B8BA9AE30065}"/>
              </a:ext>
            </a:extLst>
          </p:cNvPr>
          <p:cNvSpPr/>
          <p:nvPr/>
        </p:nvSpPr>
        <p:spPr>
          <a:xfrm rot="16200000">
            <a:off x="10841944" y="882332"/>
            <a:ext cx="209005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Facility protection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3C64E8-C32F-4388-AFEB-F1B70A2B51CC}"/>
              </a:ext>
            </a:extLst>
          </p:cNvPr>
          <p:cNvSpPr/>
          <p:nvPr/>
        </p:nvSpPr>
        <p:spPr>
          <a:xfrm rot="16200000">
            <a:off x="1530626" y="3133666"/>
            <a:ext cx="213943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Number of Trades 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C4AFD9-F8E3-4140-855B-B4D7C13DE7A0}"/>
              </a:ext>
            </a:extLst>
          </p:cNvPr>
          <p:cNvSpPr/>
          <p:nvPr/>
        </p:nvSpPr>
        <p:spPr>
          <a:xfrm>
            <a:off x="9497300" y="5195570"/>
            <a:ext cx="186621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damages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56F917-AAD2-4EB9-A64D-201613856F6F}"/>
              </a:ext>
            </a:extLst>
          </p:cNvPr>
          <p:cNvSpPr/>
          <p:nvPr/>
        </p:nvSpPr>
        <p:spPr>
          <a:xfrm>
            <a:off x="1328487" y="5126638"/>
            <a:ext cx="24213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 Operation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2C902C-F683-4462-9199-7067906B2EF1}"/>
              </a:ext>
            </a:extLst>
          </p:cNvPr>
          <p:cNvSpPr/>
          <p:nvPr/>
        </p:nvSpPr>
        <p:spPr>
          <a:xfrm>
            <a:off x="3143038" y="6422123"/>
            <a:ext cx="80560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5A4E28-5E0C-4E98-8ACD-E280B175746B}"/>
              </a:ext>
            </a:extLst>
          </p:cNvPr>
          <p:cNvSpPr/>
          <p:nvPr/>
        </p:nvSpPr>
        <p:spPr>
          <a:xfrm rot="19482255">
            <a:off x="528292" y="2943568"/>
            <a:ext cx="176522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Campus Security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A0B132-9FB9-4052-99A4-F0C7E5075BD5}"/>
              </a:ext>
            </a:extLst>
          </p:cNvPr>
          <p:cNvSpPr/>
          <p:nvPr/>
        </p:nvSpPr>
        <p:spPr>
          <a:xfrm>
            <a:off x="4837409" y="2071237"/>
            <a:ext cx="9169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Fencing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43145F-DD10-46FB-8110-3A467DF9E74F}"/>
              </a:ext>
            </a:extLst>
          </p:cNvPr>
          <p:cNvSpPr/>
          <p:nvPr/>
        </p:nvSpPr>
        <p:spPr>
          <a:xfrm>
            <a:off x="9807514" y="2615343"/>
            <a:ext cx="197791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Complexity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77A2F2-E6A4-4811-A72C-F5EA15D928C1}"/>
              </a:ext>
            </a:extLst>
          </p:cNvPr>
          <p:cNvSpPr/>
          <p:nvPr/>
        </p:nvSpPr>
        <p:spPr>
          <a:xfrm>
            <a:off x="4125248" y="4246112"/>
            <a:ext cx="9252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Utilities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9A0CC5-8832-44A0-BD84-C9BEC1F7E02E}"/>
              </a:ext>
            </a:extLst>
          </p:cNvPr>
          <p:cNvSpPr/>
          <p:nvPr/>
        </p:nvSpPr>
        <p:spPr>
          <a:xfrm>
            <a:off x="4396287" y="4838492"/>
            <a:ext cx="127862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Size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B858E4-A651-44C8-874C-D118E75543CF}"/>
              </a:ext>
            </a:extLst>
          </p:cNvPr>
          <p:cNvSpPr/>
          <p:nvPr/>
        </p:nvSpPr>
        <p:spPr>
          <a:xfrm>
            <a:off x="10591046" y="4046707"/>
            <a:ext cx="94288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Finishes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C14422-2F81-4EE3-BF04-CC4AE3A95DAE}"/>
              </a:ext>
            </a:extLst>
          </p:cNvPr>
          <p:cNvSpPr/>
          <p:nvPr/>
        </p:nvSpPr>
        <p:spPr>
          <a:xfrm>
            <a:off x="6869853" y="5073199"/>
            <a:ext cx="185589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Unforeseen Work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FB8461-5EE0-469A-8BAB-8C6DB9AEE2CC}"/>
              </a:ext>
            </a:extLst>
          </p:cNvPr>
          <p:cNvSpPr/>
          <p:nvPr/>
        </p:nvSpPr>
        <p:spPr>
          <a:xfrm>
            <a:off x="7410511" y="3417437"/>
            <a:ext cx="239700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Exposure to extra work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7E0EDE-282F-483F-BE81-F7008CD333D9}"/>
              </a:ext>
            </a:extLst>
          </p:cNvPr>
          <p:cNvSpPr/>
          <p:nvPr/>
        </p:nvSpPr>
        <p:spPr>
          <a:xfrm>
            <a:off x="6276805" y="1156837"/>
            <a:ext cx="197201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Structural damage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AC01F4D-FC82-4EE8-9A60-862D922FD0AA}"/>
              </a:ext>
            </a:extLst>
          </p:cNvPr>
          <p:cNvSpPr/>
          <p:nvPr/>
        </p:nvSpPr>
        <p:spPr>
          <a:xfrm>
            <a:off x="9999073" y="1161532"/>
            <a:ext cx="162877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Path of travel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DFBBF68-A562-4861-84CA-3835428068B6}"/>
              </a:ext>
            </a:extLst>
          </p:cNvPr>
          <p:cNvSpPr/>
          <p:nvPr/>
        </p:nvSpPr>
        <p:spPr>
          <a:xfrm>
            <a:off x="2945116" y="2730639"/>
            <a:ext cx="151676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Daily classes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BD4556-5520-4BA4-835A-D1EACF58FD71}"/>
              </a:ext>
            </a:extLst>
          </p:cNvPr>
          <p:cNvSpPr/>
          <p:nvPr/>
        </p:nvSpPr>
        <p:spPr>
          <a:xfrm rot="1580007">
            <a:off x="5936352" y="2934837"/>
            <a:ext cx="144642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Distractions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1E32AF-FC57-4EC1-8569-33D0FD5D299B}"/>
              </a:ext>
            </a:extLst>
          </p:cNvPr>
          <p:cNvSpPr/>
          <p:nvPr/>
        </p:nvSpPr>
        <p:spPr>
          <a:xfrm>
            <a:off x="407578" y="1674362"/>
            <a:ext cx="246144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Existing Campus Impact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22B0F3-D12B-458B-B58A-582F0D1992D6}"/>
              </a:ext>
            </a:extLst>
          </p:cNvPr>
          <p:cNvSpPr/>
          <p:nvPr/>
        </p:nvSpPr>
        <p:spPr>
          <a:xfrm>
            <a:off x="1078778" y="2417312"/>
            <a:ext cx="77296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Noise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88E1E7-A0BE-42D6-A4FD-088BFA48DE4D}"/>
              </a:ext>
            </a:extLst>
          </p:cNvPr>
          <p:cNvSpPr/>
          <p:nvPr/>
        </p:nvSpPr>
        <p:spPr>
          <a:xfrm rot="16200000">
            <a:off x="-774142" y="2831197"/>
            <a:ext cx="202709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Educational Impact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432802-E17E-4C99-B9CB-7334EEEDCAEA}"/>
              </a:ext>
            </a:extLst>
          </p:cNvPr>
          <p:cNvSpPr/>
          <p:nvPr/>
        </p:nvSpPr>
        <p:spPr>
          <a:xfrm rot="16200000">
            <a:off x="4931831" y="874412"/>
            <a:ext cx="8635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Testing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8C6AD13-CB6C-4CAF-8C7D-8336F8C579A2}"/>
              </a:ext>
            </a:extLst>
          </p:cNvPr>
          <p:cNvSpPr/>
          <p:nvPr/>
        </p:nvSpPr>
        <p:spPr>
          <a:xfrm rot="1396043">
            <a:off x="1290386" y="4365121"/>
            <a:ext cx="20759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Interruptions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28D3C1E-0B49-4687-8CD3-DC8E99D195FF}"/>
              </a:ext>
            </a:extLst>
          </p:cNvPr>
          <p:cNvSpPr/>
          <p:nvPr/>
        </p:nvSpPr>
        <p:spPr>
          <a:xfrm>
            <a:off x="1794616" y="5625649"/>
            <a:ext cx="7922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0856CE-A51E-4240-87B5-6C0D4F773C34}"/>
              </a:ext>
            </a:extLst>
          </p:cNvPr>
          <p:cNvSpPr/>
          <p:nvPr/>
        </p:nvSpPr>
        <p:spPr>
          <a:xfrm>
            <a:off x="7977070" y="85258"/>
            <a:ext cx="267675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Water, Sewer Strom Drain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FF0965-2CE0-4229-9DA7-3BD4F66A5BFA}"/>
              </a:ext>
            </a:extLst>
          </p:cNvPr>
          <p:cNvSpPr/>
          <p:nvPr/>
        </p:nvSpPr>
        <p:spPr>
          <a:xfrm>
            <a:off x="5747206" y="6431399"/>
            <a:ext cx="501682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Voltage Systems – Data, Fire Alarm, Clock , PA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8740B8C-5F39-4B77-8D6E-E59ACE7B73E6}"/>
              </a:ext>
            </a:extLst>
          </p:cNvPr>
          <p:cNvSpPr/>
          <p:nvPr/>
        </p:nvSpPr>
        <p:spPr>
          <a:xfrm>
            <a:off x="9986960" y="5666728"/>
            <a:ext cx="15376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 Sprinklers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8377A15-138A-404D-B3C9-BE4B6AEAE629}"/>
              </a:ext>
            </a:extLst>
          </p:cNvPr>
          <p:cNvSpPr/>
          <p:nvPr/>
        </p:nvSpPr>
        <p:spPr>
          <a:xfrm>
            <a:off x="10755760" y="6325097"/>
            <a:ext cx="91563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48573C1-D245-4529-B76D-FBE9CE77D954}"/>
              </a:ext>
            </a:extLst>
          </p:cNvPr>
          <p:cNvSpPr/>
          <p:nvPr/>
        </p:nvSpPr>
        <p:spPr>
          <a:xfrm>
            <a:off x="10690299" y="68128"/>
            <a:ext cx="102303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Phasing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A5759F0-C89F-464E-A4A1-3682425A875C}"/>
              </a:ext>
            </a:extLst>
          </p:cNvPr>
          <p:cNvSpPr/>
          <p:nvPr/>
        </p:nvSpPr>
        <p:spPr>
          <a:xfrm>
            <a:off x="6781841" y="2084618"/>
            <a:ext cx="2752420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Availability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D97CEB-1A21-4FCF-9831-43FAF9651C1C}"/>
              </a:ext>
            </a:extLst>
          </p:cNvPr>
          <p:cNvSpPr/>
          <p:nvPr/>
        </p:nvSpPr>
        <p:spPr>
          <a:xfrm>
            <a:off x="9894023" y="2063949"/>
            <a:ext cx="1846403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Preconstruction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A2C32A-121F-4092-8CA1-352A3A0B7744}"/>
              </a:ext>
            </a:extLst>
          </p:cNvPr>
          <p:cNvSpPr/>
          <p:nvPr/>
        </p:nvSpPr>
        <p:spPr>
          <a:xfrm rot="19211271">
            <a:off x="9406558" y="3480267"/>
            <a:ext cx="234968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Lead Times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2D85B70-C5F5-4BE2-B48A-08C5CFDB9AD7}"/>
              </a:ext>
            </a:extLst>
          </p:cNvPr>
          <p:cNvSpPr/>
          <p:nvPr/>
        </p:nvSpPr>
        <p:spPr>
          <a:xfrm>
            <a:off x="2725411" y="6001065"/>
            <a:ext cx="395973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constraints for school function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4DC9E5A-837C-4B3B-BE82-EE198EE6C576}"/>
              </a:ext>
            </a:extLst>
          </p:cNvPr>
          <p:cNvSpPr/>
          <p:nvPr/>
        </p:nvSpPr>
        <p:spPr>
          <a:xfrm>
            <a:off x="69968" y="62207"/>
            <a:ext cx="211737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of day or night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901B59F-4F09-4963-B2C8-B195B661CCD8}"/>
              </a:ext>
            </a:extLst>
          </p:cNvPr>
          <p:cNvSpPr/>
          <p:nvPr/>
        </p:nvSpPr>
        <p:spPr>
          <a:xfrm>
            <a:off x="4296099" y="1613342"/>
            <a:ext cx="327769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Breaks – Summer, winter, Spring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9878336-A0CC-4983-AC46-7CC9CCF8E1DC}"/>
              </a:ext>
            </a:extLst>
          </p:cNvPr>
          <p:cNvSpPr/>
          <p:nvPr/>
        </p:nvSpPr>
        <p:spPr>
          <a:xfrm>
            <a:off x="7262465" y="4108000"/>
            <a:ext cx="137249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of areas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2B2D0F6-DC04-4ACD-A076-40061D9F8B4A}"/>
              </a:ext>
            </a:extLst>
          </p:cNvPr>
          <p:cNvSpPr/>
          <p:nvPr/>
        </p:nvSpPr>
        <p:spPr>
          <a:xfrm>
            <a:off x="2595053" y="1950587"/>
            <a:ext cx="195047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relocation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FC06A3E-1A12-401B-BB4A-909DA4F123CB}"/>
              </a:ext>
            </a:extLst>
          </p:cNvPr>
          <p:cNvSpPr/>
          <p:nvPr/>
        </p:nvSpPr>
        <p:spPr>
          <a:xfrm>
            <a:off x="2744179" y="2402122"/>
            <a:ext cx="1083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Meetings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979F890-1306-48E0-B104-D7AAF4034396}"/>
              </a:ext>
            </a:extLst>
          </p:cNvPr>
          <p:cNvSpPr/>
          <p:nvPr/>
        </p:nvSpPr>
        <p:spPr>
          <a:xfrm>
            <a:off x="3321112" y="3590474"/>
            <a:ext cx="143180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CD553EC-68C3-4CD3-A75C-98AC15B77997}"/>
              </a:ext>
            </a:extLst>
          </p:cNvPr>
          <p:cNvSpPr/>
          <p:nvPr/>
        </p:nvSpPr>
        <p:spPr>
          <a:xfrm rot="16200000">
            <a:off x="-211520" y="4745929"/>
            <a:ext cx="270516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Scope and drawing review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DDE82EB-2D55-4406-BC45-21717C6F9791}"/>
              </a:ext>
            </a:extLst>
          </p:cNvPr>
          <p:cNvSpPr/>
          <p:nvPr/>
        </p:nvSpPr>
        <p:spPr>
          <a:xfrm rot="16200000">
            <a:off x="4728408" y="3382512"/>
            <a:ext cx="192873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Conflict resolution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88370BC-44A3-486A-9FC5-3659E79DD454}"/>
              </a:ext>
            </a:extLst>
          </p:cNvPr>
          <p:cNvSpPr/>
          <p:nvPr/>
        </p:nvSpPr>
        <p:spPr>
          <a:xfrm rot="18818202">
            <a:off x="8147295" y="1151619"/>
            <a:ext cx="13773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Door frames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2E82EAF-3E81-4565-85D7-8F54ADA30CEC}"/>
              </a:ext>
            </a:extLst>
          </p:cNvPr>
          <p:cNvSpPr/>
          <p:nvPr/>
        </p:nvSpPr>
        <p:spPr>
          <a:xfrm>
            <a:off x="8602297" y="4538212"/>
            <a:ext cx="15660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Steel and deck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DF75BE6-E90C-465D-BDD7-A1251D1D5288}"/>
              </a:ext>
            </a:extLst>
          </p:cNvPr>
          <p:cNvSpPr/>
          <p:nvPr/>
        </p:nvSpPr>
        <p:spPr>
          <a:xfrm rot="975037">
            <a:off x="7419352" y="5557387"/>
            <a:ext cx="21380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equipment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E4838B0-1005-4979-B80F-C10945ED7AFA}"/>
              </a:ext>
            </a:extLst>
          </p:cNvPr>
          <p:cNvSpPr/>
          <p:nvPr/>
        </p:nvSpPr>
        <p:spPr>
          <a:xfrm rot="16200000">
            <a:off x="11016851" y="5699000"/>
            <a:ext cx="179222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HVAC Equipment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05C30B9-5127-41FA-B5F0-F40ECCAD51D9}"/>
              </a:ext>
            </a:extLst>
          </p:cNvPr>
          <p:cNvSpPr/>
          <p:nvPr/>
        </p:nvSpPr>
        <p:spPr>
          <a:xfrm>
            <a:off x="6508830" y="93944"/>
            <a:ext cx="15501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Metal Roofing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E8DB588-A2B6-4E33-8E29-A4DCB5FB9A11}"/>
              </a:ext>
            </a:extLst>
          </p:cNvPr>
          <p:cNvSpPr/>
          <p:nvPr/>
        </p:nvSpPr>
        <p:spPr>
          <a:xfrm rot="21062840">
            <a:off x="81970" y="6214125"/>
            <a:ext cx="282679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Glass and Window systems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02784E3-CA39-482B-A1F2-E761C73158C8}"/>
              </a:ext>
            </a:extLst>
          </p:cNvPr>
          <p:cNvSpPr/>
          <p:nvPr/>
        </p:nvSpPr>
        <p:spPr>
          <a:xfrm>
            <a:off x="3242312" y="4711249"/>
            <a:ext cx="1036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Skylights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5C18193-E6C0-4EE7-ABB0-AE1E776E3E0A}"/>
              </a:ext>
            </a:extLst>
          </p:cNvPr>
          <p:cNvSpPr/>
          <p:nvPr/>
        </p:nvSpPr>
        <p:spPr>
          <a:xfrm>
            <a:off x="5674907" y="4796974"/>
            <a:ext cx="103586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0C9BF65-9198-4B92-BFF1-D814F3647912}"/>
              </a:ext>
            </a:extLst>
          </p:cNvPr>
          <p:cNvSpPr/>
          <p:nvPr/>
        </p:nvSpPr>
        <p:spPr>
          <a:xfrm>
            <a:off x="7396133" y="2537962"/>
            <a:ext cx="156215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of school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1FB1DD4-0B77-46A5-B17C-F094C16700A9}"/>
              </a:ext>
            </a:extLst>
          </p:cNvPr>
          <p:cNvSpPr/>
          <p:nvPr/>
        </p:nvSpPr>
        <p:spPr>
          <a:xfrm>
            <a:off x="10070077" y="594236"/>
            <a:ext cx="146431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School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0D447BD-EA6C-490C-B6A8-2ACAF4BBDF62}"/>
              </a:ext>
            </a:extLst>
          </p:cNvPr>
          <p:cNvSpPr/>
          <p:nvPr/>
        </p:nvSpPr>
        <p:spPr>
          <a:xfrm>
            <a:off x="69968" y="898074"/>
            <a:ext cx="158408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Summer break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ED0A4F7-348B-4A2B-9FE7-F505AA0CA91E}"/>
              </a:ext>
            </a:extLst>
          </p:cNvPr>
          <p:cNvSpPr/>
          <p:nvPr/>
        </p:nvSpPr>
        <p:spPr>
          <a:xfrm>
            <a:off x="190136" y="5449387"/>
            <a:ext cx="82163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DE19548-1DE1-487C-A500-E9E050C9ED1A}"/>
              </a:ext>
            </a:extLst>
          </p:cNvPr>
          <p:cNvSpPr/>
          <p:nvPr/>
        </p:nvSpPr>
        <p:spPr>
          <a:xfrm rot="16200000">
            <a:off x="8809260" y="4004093"/>
            <a:ext cx="8866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6DCF78E-4875-4121-B7A6-938FD73A23FA}"/>
              </a:ext>
            </a:extLst>
          </p:cNvPr>
          <p:cNvSpPr/>
          <p:nvPr/>
        </p:nvSpPr>
        <p:spPr>
          <a:xfrm>
            <a:off x="9529686" y="4860023"/>
            <a:ext cx="205697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Contractor capacity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6FE22AB-65E2-458E-B23B-4915BA4339F0}"/>
              </a:ext>
            </a:extLst>
          </p:cNvPr>
          <p:cNvSpPr/>
          <p:nvPr/>
        </p:nvSpPr>
        <p:spPr>
          <a:xfrm>
            <a:off x="5876221" y="3732448"/>
            <a:ext cx="191789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 Engineering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49CF927-B239-4755-81C1-76446E554369}"/>
              </a:ext>
            </a:extLst>
          </p:cNvPr>
          <p:cNvSpPr/>
          <p:nvPr/>
        </p:nvSpPr>
        <p:spPr>
          <a:xfrm rot="16200000">
            <a:off x="8602429" y="1365513"/>
            <a:ext cx="230652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Expertise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CD3FA38-9BA5-4406-87ED-D09CEC5EC0CE}"/>
              </a:ext>
            </a:extLst>
          </p:cNvPr>
          <p:cNvSpPr/>
          <p:nvPr/>
        </p:nvSpPr>
        <p:spPr>
          <a:xfrm>
            <a:off x="2744179" y="3325520"/>
            <a:ext cx="160332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house hiring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181AD6C-FADE-4BCA-8EA9-01E46243CC11}"/>
              </a:ext>
            </a:extLst>
          </p:cNvPr>
          <p:cNvSpPr/>
          <p:nvPr/>
        </p:nvSpPr>
        <p:spPr>
          <a:xfrm rot="20540436">
            <a:off x="3972439" y="5350968"/>
            <a:ext cx="198112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Outside consultant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D7C4CF1-9B96-4910-8492-CFC05F99C4F0}"/>
              </a:ext>
            </a:extLst>
          </p:cNvPr>
          <p:cNvSpPr/>
          <p:nvPr/>
        </p:nvSpPr>
        <p:spPr>
          <a:xfrm>
            <a:off x="7443642" y="2946568"/>
            <a:ext cx="158998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Dollar Amount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09B99C9-4D18-4C73-96D9-1E875010EF08}"/>
              </a:ext>
            </a:extLst>
          </p:cNvPr>
          <p:cNvSpPr/>
          <p:nvPr/>
        </p:nvSpPr>
        <p:spPr>
          <a:xfrm>
            <a:off x="597859" y="2057259"/>
            <a:ext cx="19270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 for project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FD4AA07-4689-44A3-8A85-F37A56F3C584}"/>
              </a:ext>
            </a:extLst>
          </p:cNvPr>
          <p:cNvSpPr/>
          <p:nvPr/>
        </p:nvSpPr>
        <p:spPr>
          <a:xfrm>
            <a:off x="917618" y="527576"/>
            <a:ext cx="391979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Amount to be put in place per schedule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15D2EA2-FD15-4069-8B37-F62044FAACDB}"/>
              </a:ext>
            </a:extLst>
          </p:cNvPr>
          <p:cNvSpPr/>
          <p:nvPr/>
        </p:nvSpPr>
        <p:spPr>
          <a:xfrm rot="20063577">
            <a:off x="2885368" y="1169906"/>
            <a:ext cx="213443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Initial and Final Cost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8FB0754-822A-488F-9FDB-0AA20321AD9A}"/>
              </a:ext>
            </a:extLst>
          </p:cNvPr>
          <p:cNvSpPr/>
          <p:nvPr/>
        </p:nvSpPr>
        <p:spPr>
          <a:xfrm rot="758426">
            <a:off x="5926171" y="621107"/>
            <a:ext cx="270304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 for change order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01BCCE7-44EC-4C82-ADD0-B9497A28917F}"/>
              </a:ext>
            </a:extLst>
          </p:cNvPr>
          <p:cNvSpPr/>
          <p:nvPr/>
        </p:nvSpPr>
        <p:spPr>
          <a:xfrm>
            <a:off x="183659" y="1295251"/>
            <a:ext cx="11603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Bid Period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514FA49-D17B-422D-A51E-589A23A7E159}"/>
              </a:ext>
            </a:extLst>
          </p:cNvPr>
          <p:cNvSpPr/>
          <p:nvPr/>
        </p:nvSpPr>
        <p:spPr>
          <a:xfrm>
            <a:off x="2948753" y="3959814"/>
            <a:ext cx="2594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Time for trades to review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E6811B-63FA-4A34-8316-881E9A0EB7FD}"/>
              </a:ext>
            </a:extLst>
          </p:cNvPr>
          <p:cNvSpPr/>
          <p:nvPr/>
        </p:nvSpPr>
        <p:spPr>
          <a:xfrm>
            <a:off x="1221529" y="3657545"/>
            <a:ext cx="138211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of year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3C535BD-3492-4A5E-8E22-929CE1BC85B3}"/>
              </a:ext>
            </a:extLst>
          </p:cNvPr>
          <p:cNvSpPr/>
          <p:nvPr/>
        </p:nvSpPr>
        <p:spPr>
          <a:xfrm rot="16200000">
            <a:off x="5684205" y="5213716"/>
            <a:ext cx="214469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Availability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594CAE2-2BF5-4A44-B7E9-5DDB4F4B4026}"/>
              </a:ext>
            </a:extLst>
          </p:cNvPr>
          <p:cNvSpPr/>
          <p:nvPr/>
        </p:nvSpPr>
        <p:spPr>
          <a:xfrm>
            <a:off x="4969322" y="2332428"/>
            <a:ext cx="21041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Rebid Requirements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0351A6F-F948-4F73-B9C4-9F18AAFFF7B7}"/>
              </a:ext>
            </a:extLst>
          </p:cNvPr>
          <p:cNvSpPr/>
          <p:nvPr/>
        </p:nvSpPr>
        <p:spPr>
          <a:xfrm>
            <a:off x="7064094" y="6064775"/>
            <a:ext cx="41873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Granularity of bid results and information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9D37188-6F03-4973-B779-A64EB0D51CD8}"/>
              </a:ext>
            </a:extLst>
          </p:cNvPr>
          <p:cNvSpPr/>
          <p:nvPr/>
        </p:nvSpPr>
        <p:spPr>
          <a:xfrm>
            <a:off x="4024936" y="6429267"/>
            <a:ext cx="16764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Funds available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43A7AE6-80FC-4620-8011-83C842C15339}"/>
              </a:ext>
            </a:extLst>
          </p:cNvPr>
          <p:cNvSpPr/>
          <p:nvPr/>
        </p:nvSpPr>
        <p:spPr>
          <a:xfrm rot="16200000">
            <a:off x="109550" y="4429995"/>
            <a:ext cx="118083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Alternates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95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5A5A3-A53E-4DCE-BAE7-82874494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/>
              <a:t>“You cannot predict… But you can prepare”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9F0DC-D259-4FB0-AA44-53B516F80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6627" y="4750893"/>
            <a:ext cx="4645250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Jim Collins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FC8ADEAA-FE0F-4F4A-9460-1A1338E4E0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87724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77BCD-934E-49D1-A6B8-AC6413ADB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US" sz="6000" dirty="0"/>
              <a:t>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77AC1-2409-4979-BD21-CD0D67E43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r>
              <a:rPr lang="en-US" sz="3200" dirty="0"/>
              <a:t>Use a Discovery Mind Set</a:t>
            </a:r>
          </a:p>
          <a:p>
            <a:endParaRPr lang="en-US" sz="3200" dirty="0"/>
          </a:p>
          <a:p>
            <a:r>
              <a:rPr lang="en-US" sz="3200" dirty="0"/>
              <a:t>Discipline and Diligence</a:t>
            </a:r>
          </a:p>
          <a:p>
            <a:endParaRPr lang="en-US" sz="3200" dirty="0"/>
          </a:p>
          <a:p>
            <a:r>
              <a:rPr lang="en-US" sz="3200" dirty="0"/>
              <a:t>Set Expectations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82" name="Freeform: Shape 76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3" name="Picture 62" descr="A sunset over a body of water&#10;&#10;Description automatically generated">
            <a:extLst>
              <a:ext uri="{FF2B5EF4-FFF2-40B4-BE49-F238E27FC236}">
                <a16:creationId xmlns:a16="http://schemas.microsoft.com/office/drawing/2014/main" id="{A9B4BAB2-91D7-4383-8122-D8A69B7FA2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14" t="-1" r="28340" b="3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5404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5C5AA53-006F-441C-BCAC-0A7D8FC75918}"/>
              </a:ext>
            </a:extLst>
          </p:cNvPr>
          <p:cNvSpPr/>
          <p:nvPr/>
        </p:nvSpPr>
        <p:spPr>
          <a:xfrm>
            <a:off x="1465262" y="1245201"/>
            <a:ext cx="1117357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Safety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844713-1F33-42E4-804D-5479C7A6814D}"/>
              </a:ext>
            </a:extLst>
          </p:cNvPr>
          <p:cNvSpPr/>
          <p:nvPr/>
        </p:nvSpPr>
        <p:spPr>
          <a:xfrm>
            <a:off x="2354959" y="68129"/>
            <a:ext cx="415536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Staff, Student, and Community Safety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3AC996-097A-453F-BCA1-9E54C7783EA7}"/>
              </a:ext>
            </a:extLst>
          </p:cNvPr>
          <p:cNvSpPr/>
          <p:nvPr/>
        </p:nvSpPr>
        <p:spPr>
          <a:xfrm rot="16200000">
            <a:off x="4090030" y="2729248"/>
            <a:ext cx="1276311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5C47F-10AA-4D60-BEE6-B8BA9AE30065}"/>
              </a:ext>
            </a:extLst>
          </p:cNvPr>
          <p:cNvSpPr/>
          <p:nvPr/>
        </p:nvSpPr>
        <p:spPr>
          <a:xfrm rot="16200000">
            <a:off x="10841944" y="882332"/>
            <a:ext cx="209005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Facility protection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3C64E8-C32F-4388-AFEB-F1B70A2B51CC}"/>
              </a:ext>
            </a:extLst>
          </p:cNvPr>
          <p:cNvSpPr/>
          <p:nvPr/>
        </p:nvSpPr>
        <p:spPr>
          <a:xfrm rot="16200000">
            <a:off x="1530626" y="3133666"/>
            <a:ext cx="213943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Number of Trades 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C4AFD9-F8E3-4140-855B-B4D7C13DE7A0}"/>
              </a:ext>
            </a:extLst>
          </p:cNvPr>
          <p:cNvSpPr/>
          <p:nvPr/>
        </p:nvSpPr>
        <p:spPr>
          <a:xfrm>
            <a:off x="9497300" y="5195570"/>
            <a:ext cx="186621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damages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56F917-AAD2-4EB9-A64D-201613856F6F}"/>
              </a:ext>
            </a:extLst>
          </p:cNvPr>
          <p:cNvSpPr/>
          <p:nvPr/>
        </p:nvSpPr>
        <p:spPr>
          <a:xfrm>
            <a:off x="1328487" y="5126638"/>
            <a:ext cx="24213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 Operation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2C902C-F683-4462-9199-7067906B2EF1}"/>
              </a:ext>
            </a:extLst>
          </p:cNvPr>
          <p:cNvSpPr/>
          <p:nvPr/>
        </p:nvSpPr>
        <p:spPr>
          <a:xfrm>
            <a:off x="3143038" y="6422123"/>
            <a:ext cx="80560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5A4E28-5E0C-4E98-8ACD-E280B175746B}"/>
              </a:ext>
            </a:extLst>
          </p:cNvPr>
          <p:cNvSpPr/>
          <p:nvPr/>
        </p:nvSpPr>
        <p:spPr>
          <a:xfrm rot="19482255">
            <a:off x="528292" y="2943568"/>
            <a:ext cx="176522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Campus Security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A0B132-9FB9-4052-99A4-F0C7E5075BD5}"/>
              </a:ext>
            </a:extLst>
          </p:cNvPr>
          <p:cNvSpPr/>
          <p:nvPr/>
        </p:nvSpPr>
        <p:spPr>
          <a:xfrm>
            <a:off x="4837409" y="2071237"/>
            <a:ext cx="9169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Fencing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43145F-DD10-46FB-8110-3A467DF9E74F}"/>
              </a:ext>
            </a:extLst>
          </p:cNvPr>
          <p:cNvSpPr/>
          <p:nvPr/>
        </p:nvSpPr>
        <p:spPr>
          <a:xfrm>
            <a:off x="9807514" y="2615343"/>
            <a:ext cx="197791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Complexity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77A2F2-E6A4-4811-A72C-F5EA15D928C1}"/>
              </a:ext>
            </a:extLst>
          </p:cNvPr>
          <p:cNvSpPr/>
          <p:nvPr/>
        </p:nvSpPr>
        <p:spPr>
          <a:xfrm>
            <a:off x="4125248" y="4246112"/>
            <a:ext cx="9252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Utilities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9A0CC5-8832-44A0-BD84-C9BEC1F7E02E}"/>
              </a:ext>
            </a:extLst>
          </p:cNvPr>
          <p:cNvSpPr/>
          <p:nvPr/>
        </p:nvSpPr>
        <p:spPr>
          <a:xfrm>
            <a:off x="4396287" y="4838492"/>
            <a:ext cx="127862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Size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B858E4-A651-44C8-874C-D118E75543CF}"/>
              </a:ext>
            </a:extLst>
          </p:cNvPr>
          <p:cNvSpPr/>
          <p:nvPr/>
        </p:nvSpPr>
        <p:spPr>
          <a:xfrm>
            <a:off x="10591046" y="4046707"/>
            <a:ext cx="94288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Finishes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C14422-2F81-4EE3-BF04-CC4AE3A95DAE}"/>
              </a:ext>
            </a:extLst>
          </p:cNvPr>
          <p:cNvSpPr/>
          <p:nvPr/>
        </p:nvSpPr>
        <p:spPr>
          <a:xfrm>
            <a:off x="6869853" y="5073199"/>
            <a:ext cx="185589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Unforeseen Work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FB8461-5EE0-469A-8BAB-8C6DB9AEE2CC}"/>
              </a:ext>
            </a:extLst>
          </p:cNvPr>
          <p:cNvSpPr/>
          <p:nvPr/>
        </p:nvSpPr>
        <p:spPr>
          <a:xfrm>
            <a:off x="7410511" y="3417437"/>
            <a:ext cx="239700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Exposure to extra work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7E0EDE-282F-483F-BE81-F7008CD333D9}"/>
              </a:ext>
            </a:extLst>
          </p:cNvPr>
          <p:cNvSpPr/>
          <p:nvPr/>
        </p:nvSpPr>
        <p:spPr>
          <a:xfrm>
            <a:off x="6276805" y="1156837"/>
            <a:ext cx="197201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Structural damage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AC01F4D-FC82-4EE8-9A60-862D922FD0AA}"/>
              </a:ext>
            </a:extLst>
          </p:cNvPr>
          <p:cNvSpPr/>
          <p:nvPr/>
        </p:nvSpPr>
        <p:spPr>
          <a:xfrm>
            <a:off x="9999073" y="1161532"/>
            <a:ext cx="162877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Path of travel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DFBBF68-A562-4861-84CA-3835428068B6}"/>
              </a:ext>
            </a:extLst>
          </p:cNvPr>
          <p:cNvSpPr/>
          <p:nvPr/>
        </p:nvSpPr>
        <p:spPr>
          <a:xfrm>
            <a:off x="2945116" y="2730639"/>
            <a:ext cx="151676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Daily classes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BD4556-5520-4BA4-835A-D1EACF58FD71}"/>
              </a:ext>
            </a:extLst>
          </p:cNvPr>
          <p:cNvSpPr/>
          <p:nvPr/>
        </p:nvSpPr>
        <p:spPr>
          <a:xfrm rot="1580007">
            <a:off x="5936352" y="2934837"/>
            <a:ext cx="144642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Distractions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1E32AF-FC57-4EC1-8569-33D0FD5D299B}"/>
              </a:ext>
            </a:extLst>
          </p:cNvPr>
          <p:cNvSpPr/>
          <p:nvPr/>
        </p:nvSpPr>
        <p:spPr>
          <a:xfrm>
            <a:off x="407578" y="1674362"/>
            <a:ext cx="246144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Existing Campus Impact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22B0F3-D12B-458B-B58A-582F0D1992D6}"/>
              </a:ext>
            </a:extLst>
          </p:cNvPr>
          <p:cNvSpPr/>
          <p:nvPr/>
        </p:nvSpPr>
        <p:spPr>
          <a:xfrm>
            <a:off x="1078778" y="2417312"/>
            <a:ext cx="77296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Noise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88E1E7-A0BE-42D6-A4FD-088BFA48DE4D}"/>
              </a:ext>
            </a:extLst>
          </p:cNvPr>
          <p:cNvSpPr/>
          <p:nvPr/>
        </p:nvSpPr>
        <p:spPr>
          <a:xfrm rot="16200000">
            <a:off x="-774142" y="2831197"/>
            <a:ext cx="202709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Educational Impact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432802-E17E-4C99-B9CB-7334EEEDCAEA}"/>
              </a:ext>
            </a:extLst>
          </p:cNvPr>
          <p:cNvSpPr/>
          <p:nvPr/>
        </p:nvSpPr>
        <p:spPr>
          <a:xfrm rot="16200000">
            <a:off x="4931831" y="874412"/>
            <a:ext cx="8635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Testing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8C6AD13-CB6C-4CAF-8C7D-8336F8C579A2}"/>
              </a:ext>
            </a:extLst>
          </p:cNvPr>
          <p:cNvSpPr/>
          <p:nvPr/>
        </p:nvSpPr>
        <p:spPr>
          <a:xfrm rot="1396043">
            <a:off x="1290386" y="4365121"/>
            <a:ext cx="20759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Interruptions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28D3C1E-0B49-4687-8CD3-DC8E99D195FF}"/>
              </a:ext>
            </a:extLst>
          </p:cNvPr>
          <p:cNvSpPr/>
          <p:nvPr/>
        </p:nvSpPr>
        <p:spPr>
          <a:xfrm>
            <a:off x="1794616" y="5625649"/>
            <a:ext cx="7922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0856CE-A51E-4240-87B5-6C0D4F773C34}"/>
              </a:ext>
            </a:extLst>
          </p:cNvPr>
          <p:cNvSpPr/>
          <p:nvPr/>
        </p:nvSpPr>
        <p:spPr>
          <a:xfrm>
            <a:off x="7977070" y="85258"/>
            <a:ext cx="267675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Water, Sewer Strom Drain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FF0965-2CE0-4229-9DA7-3BD4F66A5BFA}"/>
              </a:ext>
            </a:extLst>
          </p:cNvPr>
          <p:cNvSpPr/>
          <p:nvPr/>
        </p:nvSpPr>
        <p:spPr>
          <a:xfrm>
            <a:off x="5747206" y="6431399"/>
            <a:ext cx="501682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Voltage Systems – Data, Fire Alarm, Clock , PA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8740B8C-5F39-4B77-8D6E-E59ACE7B73E6}"/>
              </a:ext>
            </a:extLst>
          </p:cNvPr>
          <p:cNvSpPr/>
          <p:nvPr/>
        </p:nvSpPr>
        <p:spPr>
          <a:xfrm>
            <a:off x="9986960" y="5666728"/>
            <a:ext cx="15376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 Sprinklers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8377A15-138A-404D-B3C9-BE4B6AEAE629}"/>
              </a:ext>
            </a:extLst>
          </p:cNvPr>
          <p:cNvSpPr/>
          <p:nvPr/>
        </p:nvSpPr>
        <p:spPr>
          <a:xfrm>
            <a:off x="10755760" y="6325097"/>
            <a:ext cx="91563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48573C1-D245-4529-B76D-FBE9CE77D954}"/>
              </a:ext>
            </a:extLst>
          </p:cNvPr>
          <p:cNvSpPr/>
          <p:nvPr/>
        </p:nvSpPr>
        <p:spPr>
          <a:xfrm>
            <a:off x="10690299" y="68128"/>
            <a:ext cx="102303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Phasing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A5759F0-C89F-464E-A4A1-3682425A875C}"/>
              </a:ext>
            </a:extLst>
          </p:cNvPr>
          <p:cNvSpPr/>
          <p:nvPr/>
        </p:nvSpPr>
        <p:spPr>
          <a:xfrm>
            <a:off x="6781841" y="2084618"/>
            <a:ext cx="2752420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Availability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D97CEB-1A21-4FCF-9831-43FAF9651C1C}"/>
              </a:ext>
            </a:extLst>
          </p:cNvPr>
          <p:cNvSpPr/>
          <p:nvPr/>
        </p:nvSpPr>
        <p:spPr>
          <a:xfrm>
            <a:off x="9894023" y="2063949"/>
            <a:ext cx="1846403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Preconstruction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A2C32A-121F-4092-8CA1-352A3A0B7744}"/>
              </a:ext>
            </a:extLst>
          </p:cNvPr>
          <p:cNvSpPr/>
          <p:nvPr/>
        </p:nvSpPr>
        <p:spPr>
          <a:xfrm rot="19211271">
            <a:off x="9406558" y="3480267"/>
            <a:ext cx="234968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Lead Times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2D85B70-C5F5-4BE2-B48A-08C5CFDB9AD7}"/>
              </a:ext>
            </a:extLst>
          </p:cNvPr>
          <p:cNvSpPr/>
          <p:nvPr/>
        </p:nvSpPr>
        <p:spPr>
          <a:xfrm>
            <a:off x="2725411" y="6001065"/>
            <a:ext cx="395973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constraints for school function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4DC9E5A-837C-4B3B-BE82-EE198EE6C576}"/>
              </a:ext>
            </a:extLst>
          </p:cNvPr>
          <p:cNvSpPr/>
          <p:nvPr/>
        </p:nvSpPr>
        <p:spPr>
          <a:xfrm>
            <a:off x="69968" y="62207"/>
            <a:ext cx="211737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of day or night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901B59F-4F09-4963-B2C8-B195B661CCD8}"/>
              </a:ext>
            </a:extLst>
          </p:cNvPr>
          <p:cNvSpPr/>
          <p:nvPr/>
        </p:nvSpPr>
        <p:spPr>
          <a:xfrm>
            <a:off x="4296099" y="1613342"/>
            <a:ext cx="327769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Breaks – Summer, winter, Spring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9878336-A0CC-4983-AC46-7CC9CCF8E1DC}"/>
              </a:ext>
            </a:extLst>
          </p:cNvPr>
          <p:cNvSpPr/>
          <p:nvPr/>
        </p:nvSpPr>
        <p:spPr>
          <a:xfrm>
            <a:off x="7262465" y="4108000"/>
            <a:ext cx="137249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of areas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2B2D0F6-DC04-4ACD-A076-40061D9F8B4A}"/>
              </a:ext>
            </a:extLst>
          </p:cNvPr>
          <p:cNvSpPr/>
          <p:nvPr/>
        </p:nvSpPr>
        <p:spPr>
          <a:xfrm>
            <a:off x="2595053" y="1950587"/>
            <a:ext cx="195047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relocation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FC06A3E-1A12-401B-BB4A-909DA4F123CB}"/>
              </a:ext>
            </a:extLst>
          </p:cNvPr>
          <p:cNvSpPr/>
          <p:nvPr/>
        </p:nvSpPr>
        <p:spPr>
          <a:xfrm>
            <a:off x="2744179" y="2402122"/>
            <a:ext cx="1083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Meetings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979F890-1306-48E0-B104-D7AAF4034396}"/>
              </a:ext>
            </a:extLst>
          </p:cNvPr>
          <p:cNvSpPr/>
          <p:nvPr/>
        </p:nvSpPr>
        <p:spPr>
          <a:xfrm>
            <a:off x="3321112" y="3590474"/>
            <a:ext cx="143180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CD553EC-68C3-4CD3-A75C-98AC15B77997}"/>
              </a:ext>
            </a:extLst>
          </p:cNvPr>
          <p:cNvSpPr/>
          <p:nvPr/>
        </p:nvSpPr>
        <p:spPr>
          <a:xfrm rot="16200000">
            <a:off x="-211520" y="4745929"/>
            <a:ext cx="270516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Scope and drawing review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DDE82EB-2D55-4406-BC45-21717C6F9791}"/>
              </a:ext>
            </a:extLst>
          </p:cNvPr>
          <p:cNvSpPr/>
          <p:nvPr/>
        </p:nvSpPr>
        <p:spPr>
          <a:xfrm rot="16200000">
            <a:off x="4728408" y="3382512"/>
            <a:ext cx="192873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Conflict resolution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88370BC-44A3-486A-9FC5-3659E79DD454}"/>
              </a:ext>
            </a:extLst>
          </p:cNvPr>
          <p:cNvSpPr/>
          <p:nvPr/>
        </p:nvSpPr>
        <p:spPr>
          <a:xfrm rot="18818202">
            <a:off x="8147295" y="1151619"/>
            <a:ext cx="13773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Door frames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2E82EAF-3E81-4565-85D7-8F54ADA30CEC}"/>
              </a:ext>
            </a:extLst>
          </p:cNvPr>
          <p:cNvSpPr/>
          <p:nvPr/>
        </p:nvSpPr>
        <p:spPr>
          <a:xfrm>
            <a:off x="8602297" y="4538212"/>
            <a:ext cx="15660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Steel and deck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DF75BE6-E90C-465D-BDD7-A1251D1D5288}"/>
              </a:ext>
            </a:extLst>
          </p:cNvPr>
          <p:cNvSpPr/>
          <p:nvPr/>
        </p:nvSpPr>
        <p:spPr>
          <a:xfrm rot="975037">
            <a:off x="7419352" y="5557387"/>
            <a:ext cx="21380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equipment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E4838B0-1005-4979-B80F-C10945ED7AFA}"/>
              </a:ext>
            </a:extLst>
          </p:cNvPr>
          <p:cNvSpPr/>
          <p:nvPr/>
        </p:nvSpPr>
        <p:spPr>
          <a:xfrm rot="16200000">
            <a:off x="11016851" y="5699000"/>
            <a:ext cx="179222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HVAC Equipment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05C30B9-5127-41FA-B5F0-F40ECCAD51D9}"/>
              </a:ext>
            </a:extLst>
          </p:cNvPr>
          <p:cNvSpPr/>
          <p:nvPr/>
        </p:nvSpPr>
        <p:spPr>
          <a:xfrm>
            <a:off x="6508830" y="93944"/>
            <a:ext cx="15501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Metal Roofing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E8DB588-A2B6-4E33-8E29-A4DCB5FB9A11}"/>
              </a:ext>
            </a:extLst>
          </p:cNvPr>
          <p:cNvSpPr/>
          <p:nvPr/>
        </p:nvSpPr>
        <p:spPr>
          <a:xfrm rot="21062840">
            <a:off x="81970" y="6214125"/>
            <a:ext cx="282679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Glass and Window systems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02784E3-CA39-482B-A1F2-E761C73158C8}"/>
              </a:ext>
            </a:extLst>
          </p:cNvPr>
          <p:cNvSpPr/>
          <p:nvPr/>
        </p:nvSpPr>
        <p:spPr>
          <a:xfrm>
            <a:off x="3242312" y="4711249"/>
            <a:ext cx="1036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Skylights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5C18193-E6C0-4EE7-ABB0-AE1E776E3E0A}"/>
              </a:ext>
            </a:extLst>
          </p:cNvPr>
          <p:cNvSpPr/>
          <p:nvPr/>
        </p:nvSpPr>
        <p:spPr>
          <a:xfrm>
            <a:off x="5674907" y="4796974"/>
            <a:ext cx="103586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0C9BF65-9198-4B92-BFF1-D814F3647912}"/>
              </a:ext>
            </a:extLst>
          </p:cNvPr>
          <p:cNvSpPr/>
          <p:nvPr/>
        </p:nvSpPr>
        <p:spPr>
          <a:xfrm>
            <a:off x="7396133" y="2537962"/>
            <a:ext cx="156215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of school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1FB1DD4-0B77-46A5-B17C-F094C16700A9}"/>
              </a:ext>
            </a:extLst>
          </p:cNvPr>
          <p:cNvSpPr/>
          <p:nvPr/>
        </p:nvSpPr>
        <p:spPr>
          <a:xfrm>
            <a:off x="10070077" y="594236"/>
            <a:ext cx="146431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School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0D447BD-EA6C-490C-B6A8-2ACAF4BBDF62}"/>
              </a:ext>
            </a:extLst>
          </p:cNvPr>
          <p:cNvSpPr/>
          <p:nvPr/>
        </p:nvSpPr>
        <p:spPr>
          <a:xfrm>
            <a:off x="69968" y="898074"/>
            <a:ext cx="158408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Summer break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ED0A4F7-348B-4A2B-9FE7-F505AA0CA91E}"/>
              </a:ext>
            </a:extLst>
          </p:cNvPr>
          <p:cNvSpPr/>
          <p:nvPr/>
        </p:nvSpPr>
        <p:spPr>
          <a:xfrm>
            <a:off x="190136" y="5449387"/>
            <a:ext cx="82163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DE19548-1DE1-487C-A500-E9E050C9ED1A}"/>
              </a:ext>
            </a:extLst>
          </p:cNvPr>
          <p:cNvSpPr/>
          <p:nvPr/>
        </p:nvSpPr>
        <p:spPr>
          <a:xfrm rot="16200000">
            <a:off x="8809260" y="4004093"/>
            <a:ext cx="8866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6DCF78E-4875-4121-B7A6-938FD73A23FA}"/>
              </a:ext>
            </a:extLst>
          </p:cNvPr>
          <p:cNvSpPr/>
          <p:nvPr/>
        </p:nvSpPr>
        <p:spPr>
          <a:xfrm>
            <a:off x="9529686" y="4860023"/>
            <a:ext cx="205697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Contractor capacity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6FE22AB-65E2-458E-B23B-4915BA4339F0}"/>
              </a:ext>
            </a:extLst>
          </p:cNvPr>
          <p:cNvSpPr/>
          <p:nvPr/>
        </p:nvSpPr>
        <p:spPr>
          <a:xfrm>
            <a:off x="5876221" y="3732448"/>
            <a:ext cx="191789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 Engineering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49CF927-B239-4755-81C1-76446E554369}"/>
              </a:ext>
            </a:extLst>
          </p:cNvPr>
          <p:cNvSpPr/>
          <p:nvPr/>
        </p:nvSpPr>
        <p:spPr>
          <a:xfrm rot="16200000">
            <a:off x="8602429" y="1365513"/>
            <a:ext cx="230652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Expertise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CD3FA38-9BA5-4406-87ED-D09CEC5EC0CE}"/>
              </a:ext>
            </a:extLst>
          </p:cNvPr>
          <p:cNvSpPr/>
          <p:nvPr/>
        </p:nvSpPr>
        <p:spPr>
          <a:xfrm>
            <a:off x="2744179" y="3325520"/>
            <a:ext cx="160332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house hiring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181AD6C-FADE-4BCA-8EA9-01E46243CC11}"/>
              </a:ext>
            </a:extLst>
          </p:cNvPr>
          <p:cNvSpPr/>
          <p:nvPr/>
        </p:nvSpPr>
        <p:spPr>
          <a:xfrm rot="20540436">
            <a:off x="3972439" y="5350968"/>
            <a:ext cx="198112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Outside consultant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D7C4CF1-9B96-4910-8492-CFC05F99C4F0}"/>
              </a:ext>
            </a:extLst>
          </p:cNvPr>
          <p:cNvSpPr/>
          <p:nvPr/>
        </p:nvSpPr>
        <p:spPr>
          <a:xfrm>
            <a:off x="7443642" y="2946568"/>
            <a:ext cx="158998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Dollar Amount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09B99C9-4D18-4C73-96D9-1E875010EF08}"/>
              </a:ext>
            </a:extLst>
          </p:cNvPr>
          <p:cNvSpPr/>
          <p:nvPr/>
        </p:nvSpPr>
        <p:spPr>
          <a:xfrm>
            <a:off x="597859" y="2057259"/>
            <a:ext cx="19270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 for project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FD4AA07-4689-44A3-8A85-F37A56F3C584}"/>
              </a:ext>
            </a:extLst>
          </p:cNvPr>
          <p:cNvSpPr/>
          <p:nvPr/>
        </p:nvSpPr>
        <p:spPr>
          <a:xfrm>
            <a:off x="917618" y="527576"/>
            <a:ext cx="391979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Amount to be put in place per schedule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15D2EA2-FD15-4069-8B37-F62044FAACDB}"/>
              </a:ext>
            </a:extLst>
          </p:cNvPr>
          <p:cNvSpPr/>
          <p:nvPr/>
        </p:nvSpPr>
        <p:spPr>
          <a:xfrm rot="20063577">
            <a:off x="2885368" y="1169906"/>
            <a:ext cx="213443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Initial and Final Cost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8FB0754-822A-488F-9FDB-0AA20321AD9A}"/>
              </a:ext>
            </a:extLst>
          </p:cNvPr>
          <p:cNvSpPr/>
          <p:nvPr/>
        </p:nvSpPr>
        <p:spPr>
          <a:xfrm rot="758426">
            <a:off x="5926171" y="621107"/>
            <a:ext cx="270304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 for change order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01BCCE7-44EC-4C82-ADD0-B9497A28917F}"/>
              </a:ext>
            </a:extLst>
          </p:cNvPr>
          <p:cNvSpPr/>
          <p:nvPr/>
        </p:nvSpPr>
        <p:spPr>
          <a:xfrm>
            <a:off x="183659" y="1295251"/>
            <a:ext cx="11603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Bid Period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514FA49-D17B-422D-A51E-589A23A7E159}"/>
              </a:ext>
            </a:extLst>
          </p:cNvPr>
          <p:cNvSpPr/>
          <p:nvPr/>
        </p:nvSpPr>
        <p:spPr>
          <a:xfrm>
            <a:off x="2948753" y="3959814"/>
            <a:ext cx="2594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Time for trades to review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E6811B-63FA-4A34-8316-881E9A0EB7FD}"/>
              </a:ext>
            </a:extLst>
          </p:cNvPr>
          <p:cNvSpPr/>
          <p:nvPr/>
        </p:nvSpPr>
        <p:spPr>
          <a:xfrm>
            <a:off x="1221529" y="3657545"/>
            <a:ext cx="138211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of year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3C535BD-3492-4A5E-8E22-929CE1BC85B3}"/>
              </a:ext>
            </a:extLst>
          </p:cNvPr>
          <p:cNvSpPr/>
          <p:nvPr/>
        </p:nvSpPr>
        <p:spPr>
          <a:xfrm rot="16200000">
            <a:off x="5684205" y="5213716"/>
            <a:ext cx="214469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Availability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594CAE2-2BF5-4A44-B7E9-5DDB4F4B4026}"/>
              </a:ext>
            </a:extLst>
          </p:cNvPr>
          <p:cNvSpPr/>
          <p:nvPr/>
        </p:nvSpPr>
        <p:spPr>
          <a:xfrm>
            <a:off x="4969322" y="2332428"/>
            <a:ext cx="21041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Rebid Requirements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0351A6F-F948-4F73-B9C4-9F18AAFFF7B7}"/>
              </a:ext>
            </a:extLst>
          </p:cNvPr>
          <p:cNvSpPr/>
          <p:nvPr/>
        </p:nvSpPr>
        <p:spPr>
          <a:xfrm>
            <a:off x="7064094" y="6064775"/>
            <a:ext cx="41873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Granularity of bid results and information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9D37188-6F03-4973-B779-A64EB0D51CD8}"/>
              </a:ext>
            </a:extLst>
          </p:cNvPr>
          <p:cNvSpPr/>
          <p:nvPr/>
        </p:nvSpPr>
        <p:spPr>
          <a:xfrm>
            <a:off x="4024936" y="6429267"/>
            <a:ext cx="16764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Funds available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43A7AE6-80FC-4620-8011-83C842C15339}"/>
              </a:ext>
            </a:extLst>
          </p:cNvPr>
          <p:cNvSpPr/>
          <p:nvPr/>
        </p:nvSpPr>
        <p:spPr>
          <a:xfrm rot="16200000">
            <a:off x="109550" y="4429995"/>
            <a:ext cx="118083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Alternates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97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5C5AA53-006F-441C-BCAC-0A7D8FC75918}"/>
              </a:ext>
            </a:extLst>
          </p:cNvPr>
          <p:cNvSpPr/>
          <p:nvPr/>
        </p:nvSpPr>
        <p:spPr>
          <a:xfrm>
            <a:off x="1465262" y="1245201"/>
            <a:ext cx="1117357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Safety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844713-1F33-42E4-804D-5479C7A6814D}"/>
              </a:ext>
            </a:extLst>
          </p:cNvPr>
          <p:cNvSpPr/>
          <p:nvPr/>
        </p:nvSpPr>
        <p:spPr>
          <a:xfrm>
            <a:off x="2354959" y="68129"/>
            <a:ext cx="415536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Staff, Student, and Community Safety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3AC996-097A-453F-BCA1-9E54C7783EA7}"/>
              </a:ext>
            </a:extLst>
          </p:cNvPr>
          <p:cNvSpPr/>
          <p:nvPr/>
        </p:nvSpPr>
        <p:spPr>
          <a:xfrm rot="16200000">
            <a:off x="4090030" y="2729248"/>
            <a:ext cx="1276311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5C47F-10AA-4D60-BEE6-B8BA9AE30065}"/>
              </a:ext>
            </a:extLst>
          </p:cNvPr>
          <p:cNvSpPr/>
          <p:nvPr/>
        </p:nvSpPr>
        <p:spPr>
          <a:xfrm rot="16200000">
            <a:off x="10841944" y="882332"/>
            <a:ext cx="209005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Facility protection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3C64E8-C32F-4388-AFEB-F1B70A2B51CC}"/>
              </a:ext>
            </a:extLst>
          </p:cNvPr>
          <p:cNvSpPr/>
          <p:nvPr/>
        </p:nvSpPr>
        <p:spPr>
          <a:xfrm rot="16200000">
            <a:off x="1530626" y="3133666"/>
            <a:ext cx="213943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Number of Trades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C4AFD9-F8E3-4140-855B-B4D7C13DE7A0}"/>
              </a:ext>
            </a:extLst>
          </p:cNvPr>
          <p:cNvSpPr/>
          <p:nvPr/>
        </p:nvSpPr>
        <p:spPr>
          <a:xfrm>
            <a:off x="9497300" y="5195570"/>
            <a:ext cx="186621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damages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56F917-AAD2-4EB9-A64D-201613856F6F}"/>
              </a:ext>
            </a:extLst>
          </p:cNvPr>
          <p:cNvSpPr/>
          <p:nvPr/>
        </p:nvSpPr>
        <p:spPr>
          <a:xfrm>
            <a:off x="1328487" y="5126638"/>
            <a:ext cx="24213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 Operation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2C902C-F683-4462-9199-7067906B2EF1}"/>
              </a:ext>
            </a:extLst>
          </p:cNvPr>
          <p:cNvSpPr/>
          <p:nvPr/>
        </p:nvSpPr>
        <p:spPr>
          <a:xfrm>
            <a:off x="3143038" y="6422123"/>
            <a:ext cx="80560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5A4E28-5E0C-4E98-8ACD-E280B175746B}"/>
              </a:ext>
            </a:extLst>
          </p:cNvPr>
          <p:cNvSpPr/>
          <p:nvPr/>
        </p:nvSpPr>
        <p:spPr>
          <a:xfrm rot="19482255">
            <a:off x="528292" y="2943568"/>
            <a:ext cx="176522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Campus Security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A0B132-9FB9-4052-99A4-F0C7E5075BD5}"/>
              </a:ext>
            </a:extLst>
          </p:cNvPr>
          <p:cNvSpPr/>
          <p:nvPr/>
        </p:nvSpPr>
        <p:spPr>
          <a:xfrm>
            <a:off x="4837409" y="2071237"/>
            <a:ext cx="9169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Fencing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43145F-DD10-46FB-8110-3A467DF9E74F}"/>
              </a:ext>
            </a:extLst>
          </p:cNvPr>
          <p:cNvSpPr/>
          <p:nvPr/>
        </p:nvSpPr>
        <p:spPr>
          <a:xfrm>
            <a:off x="9807514" y="2615343"/>
            <a:ext cx="197791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Complexity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77A2F2-E6A4-4811-A72C-F5EA15D928C1}"/>
              </a:ext>
            </a:extLst>
          </p:cNvPr>
          <p:cNvSpPr/>
          <p:nvPr/>
        </p:nvSpPr>
        <p:spPr>
          <a:xfrm>
            <a:off x="4125248" y="4246112"/>
            <a:ext cx="9252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Utilities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9A0CC5-8832-44A0-BD84-C9BEC1F7E02E}"/>
              </a:ext>
            </a:extLst>
          </p:cNvPr>
          <p:cNvSpPr/>
          <p:nvPr/>
        </p:nvSpPr>
        <p:spPr>
          <a:xfrm>
            <a:off x="4396287" y="4838492"/>
            <a:ext cx="127862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Size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B858E4-A651-44C8-874C-D118E75543CF}"/>
              </a:ext>
            </a:extLst>
          </p:cNvPr>
          <p:cNvSpPr/>
          <p:nvPr/>
        </p:nvSpPr>
        <p:spPr>
          <a:xfrm>
            <a:off x="10591046" y="4046707"/>
            <a:ext cx="94288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Finishes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C14422-2F81-4EE3-BF04-CC4AE3A95DAE}"/>
              </a:ext>
            </a:extLst>
          </p:cNvPr>
          <p:cNvSpPr/>
          <p:nvPr/>
        </p:nvSpPr>
        <p:spPr>
          <a:xfrm>
            <a:off x="6869853" y="5073199"/>
            <a:ext cx="185589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Unforeseen Work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FB8461-5EE0-469A-8BAB-8C6DB9AEE2CC}"/>
              </a:ext>
            </a:extLst>
          </p:cNvPr>
          <p:cNvSpPr/>
          <p:nvPr/>
        </p:nvSpPr>
        <p:spPr>
          <a:xfrm>
            <a:off x="7410511" y="3417437"/>
            <a:ext cx="239700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Exposure to extra work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7E0EDE-282F-483F-BE81-F7008CD333D9}"/>
              </a:ext>
            </a:extLst>
          </p:cNvPr>
          <p:cNvSpPr/>
          <p:nvPr/>
        </p:nvSpPr>
        <p:spPr>
          <a:xfrm>
            <a:off x="6276805" y="1156837"/>
            <a:ext cx="197201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Structural damage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AC01F4D-FC82-4EE8-9A60-862D922FD0AA}"/>
              </a:ext>
            </a:extLst>
          </p:cNvPr>
          <p:cNvSpPr/>
          <p:nvPr/>
        </p:nvSpPr>
        <p:spPr>
          <a:xfrm>
            <a:off x="9999073" y="1161532"/>
            <a:ext cx="162877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Path of travel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DFBBF68-A562-4861-84CA-3835428068B6}"/>
              </a:ext>
            </a:extLst>
          </p:cNvPr>
          <p:cNvSpPr/>
          <p:nvPr/>
        </p:nvSpPr>
        <p:spPr>
          <a:xfrm>
            <a:off x="2945116" y="2730639"/>
            <a:ext cx="151676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Daily classes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BD4556-5520-4BA4-835A-D1EACF58FD71}"/>
              </a:ext>
            </a:extLst>
          </p:cNvPr>
          <p:cNvSpPr/>
          <p:nvPr/>
        </p:nvSpPr>
        <p:spPr>
          <a:xfrm rot="1580007">
            <a:off x="5936352" y="2934837"/>
            <a:ext cx="144642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Distractions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1E32AF-FC57-4EC1-8569-33D0FD5D299B}"/>
              </a:ext>
            </a:extLst>
          </p:cNvPr>
          <p:cNvSpPr/>
          <p:nvPr/>
        </p:nvSpPr>
        <p:spPr>
          <a:xfrm>
            <a:off x="407578" y="1674362"/>
            <a:ext cx="246144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Existing Campus Impact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22B0F3-D12B-458B-B58A-582F0D1992D6}"/>
              </a:ext>
            </a:extLst>
          </p:cNvPr>
          <p:cNvSpPr/>
          <p:nvPr/>
        </p:nvSpPr>
        <p:spPr>
          <a:xfrm>
            <a:off x="1078778" y="2417312"/>
            <a:ext cx="77296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Noise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88E1E7-A0BE-42D6-A4FD-088BFA48DE4D}"/>
              </a:ext>
            </a:extLst>
          </p:cNvPr>
          <p:cNvSpPr/>
          <p:nvPr/>
        </p:nvSpPr>
        <p:spPr>
          <a:xfrm rot="16200000">
            <a:off x="-774142" y="2831197"/>
            <a:ext cx="202709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Educational Impact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432802-E17E-4C99-B9CB-7334EEEDCAEA}"/>
              </a:ext>
            </a:extLst>
          </p:cNvPr>
          <p:cNvSpPr/>
          <p:nvPr/>
        </p:nvSpPr>
        <p:spPr>
          <a:xfrm rot="16200000">
            <a:off x="4931831" y="874412"/>
            <a:ext cx="8635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8C6AD13-CB6C-4CAF-8C7D-8336F8C579A2}"/>
              </a:ext>
            </a:extLst>
          </p:cNvPr>
          <p:cNvSpPr/>
          <p:nvPr/>
        </p:nvSpPr>
        <p:spPr>
          <a:xfrm rot="1396043">
            <a:off x="1290386" y="4365121"/>
            <a:ext cx="20759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Interruptions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28D3C1E-0B49-4687-8CD3-DC8E99D195FF}"/>
              </a:ext>
            </a:extLst>
          </p:cNvPr>
          <p:cNvSpPr/>
          <p:nvPr/>
        </p:nvSpPr>
        <p:spPr>
          <a:xfrm>
            <a:off x="1794616" y="5625649"/>
            <a:ext cx="7922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0856CE-A51E-4240-87B5-6C0D4F773C34}"/>
              </a:ext>
            </a:extLst>
          </p:cNvPr>
          <p:cNvSpPr/>
          <p:nvPr/>
        </p:nvSpPr>
        <p:spPr>
          <a:xfrm>
            <a:off x="7977070" y="85258"/>
            <a:ext cx="267675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Water, Sewer Strom Drain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FF0965-2CE0-4229-9DA7-3BD4F66A5BFA}"/>
              </a:ext>
            </a:extLst>
          </p:cNvPr>
          <p:cNvSpPr/>
          <p:nvPr/>
        </p:nvSpPr>
        <p:spPr>
          <a:xfrm>
            <a:off x="5747206" y="6431399"/>
            <a:ext cx="501682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Voltage Systems – Data, Fire Alarm, Clock , PA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8740B8C-5F39-4B77-8D6E-E59ACE7B73E6}"/>
              </a:ext>
            </a:extLst>
          </p:cNvPr>
          <p:cNvSpPr/>
          <p:nvPr/>
        </p:nvSpPr>
        <p:spPr>
          <a:xfrm>
            <a:off x="9986960" y="5666728"/>
            <a:ext cx="15376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 Sprinklers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8377A15-138A-404D-B3C9-BE4B6AEAE629}"/>
              </a:ext>
            </a:extLst>
          </p:cNvPr>
          <p:cNvSpPr/>
          <p:nvPr/>
        </p:nvSpPr>
        <p:spPr>
          <a:xfrm>
            <a:off x="10755760" y="6325097"/>
            <a:ext cx="91563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48573C1-D245-4529-B76D-FBE9CE77D954}"/>
              </a:ext>
            </a:extLst>
          </p:cNvPr>
          <p:cNvSpPr/>
          <p:nvPr/>
        </p:nvSpPr>
        <p:spPr>
          <a:xfrm>
            <a:off x="10690299" y="68128"/>
            <a:ext cx="102303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Phasing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A5759F0-C89F-464E-A4A1-3682425A875C}"/>
              </a:ext>
            </a:extLst>
          </p:cNvPr>
          <p:cNvSpPr/>
          <p:nvPr/>
        </p:nvSpPr>
        <p:spPr>
          <a:xfrm>
            <a:off x="6781841" y="2084618"/>
            <a:ext cx="2752420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Availability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D97CEB-1A21-4FCF-9831-43FAF9651C1C}"/>
              </a:ext>
            </a:extLst>
          </p:cNvPr>
          <p:cNvSpPr/>
          <p:nvPr/>
        </p:nvSpPr>
        <p:spPr>
          <a:xfrm>
            <a:off x="9894023" y="2063949"/>
            <a:ext cx="1846403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Preconstruction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A2C32A-121F-4092-8CA1-352A3A0B7744}"/>
              </a:ext>
            </a:extLst>
          </p:cNvPr>
          <p:cNvSpPr/>
          <p:nvPr/>
        </p:nvSpPr>
        <p:spPr>
          <a:xfrm rot="19211271">
            <a:off x="9406558" y="3480267"/>
            <a:ext cx="234968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Lead Times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2D85B70-C5F5-4BE2-B48A-08C5CFDB9AD7}"/>
              </a:ext>
            </a:extLst>
          </p:cNvPr>
          <p:cNvSpPr/>
          <p:nvPr/>
        </p:nvSpPr>
        <p:spPr>
          <a:xfrm>
            <a:off x="2725411" y="6001065"/>
            <a:ext cx="395973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constraints for school function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4DC9E5A-837C-4B3B-BE82-EE198EE6C576}"/>
              </a:ext>
            </a:extLst>
          </p:cNvPr>
          <p:cNvSpPr/>
          <p:nvPr/>
        </p:nvSpPr>
        <p:spPr>
          <a:xfrm>
            <a:off x="69968" y="62207"/>
            <a:ext cx="211737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of day or night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901B59F-4F09-4963-B2C8-B195B661CCD8}"/>
              </a:ext>
            </a:extLst>
          </p:cNvPr>
          <p:cNvSpPr/>
          <p:nvPr/>
        </p:nvSpPr>
        <p:spPr>
          <a:xfrm>
            <a:off x="4296099" y="1613342"/>
            <a:ext cx="327769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Breaks – Summer, winter, Spring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9878336-A0CC-4983-AC46-7CC9CCF8E1DC}"/>
              </a:ext>
            </a:extLst>
          </p:cNvPr>
          <p:cNvSpPr/>
          <p:nvPr/>
        </p:nvSpPr>
        <p:spPr>
          <a:xfrm>
            <a:off x="7262465" y="4108000"/>
            <a:ext cx="137249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of areas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2B2D0F6-DC04-4ACD-A076-40061D9F8B4A}"/>
              </a:ext>
            </a:extLst>
          </p:cNvPr>
          <p:cNvSpPr/>
          <p:nvPr/>
        </p:nvSpPr>
        <p:spPr>
          <a:xfrm>
            <a:off x="2595053" y="1950587"/>
            <a:ext cx="195047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relocation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FC06A3E-1A12-401B-BB4A-909DA4F123CB}"/>
              </a:ext>
            </a:extLst>
          </p:cNvPr>
          <p:cNvSpPr/>
          <p:nvPr/>
        </p:nvSpPr>
        <p:spPr>
          <a:xfrm>
            <a:off x="2744179" y="2402122"/>
            <a:ext cx="1083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Meetings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979F890-1306-48E0-B104-D7AAF4034396}"/>
              </a:ext>
            </a:extLst>
          </p:cNvPr>
          <p:cNvSpPr/>
          <p:nvPr/>
        </p:nvSpPr>
        <p:spPr>
          <a:xfrm>
            <a:off x="3321112" y="3590474"/>
            <a:ext cx="143180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CD553EC-68C3-4CD3-A75C-98AC15B77997}"/>
              </a:ext>
            </a:extLst>
          </p:cNvPr>
          <p:cNvSpPr/>
          <p:nvPr/>
        </p:nvSpPr>
        <p:spPr>
          <a:xfrm rot="16200000">
            <a:off x="-211520" y="4745929"/>
            <a:ext cx="270516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Scope and drawing review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DDE82EB-2D55-4406-BC45-21717C6F9791}"/>
              </a:ext>
            </a:extLst>
          </p:cNvPr>
          <p:cNvSpPr/>
          <p:nvPr/>
        </p:nvSpPr>
        <p:spPr>
          <a:xfrm rot="16200000">
            <a:off x="4728408" y="3382512"/>
            <a:ext cx="192873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Conflict resolution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88370BC-44A3-486A-9FC5-3659E79DD454}"/>
              </a:ext>
            </a:extLst>
          </p:cNvPr>
          <p:cNvSpPr/>
          <p:nvPr/>
        </p:nvSpPr>
        <p:spPr>
          <a:xfrm rot="18818202">
            <a:off x="8147295" y="1151619"/>
            <a:ext cx="13773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Door frames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2E82EAF-3E81-4565-85D7-8F54ADA30CEC}"/>
              </a:ext>
            </a:extLst>
          </p:cNvPr>
          <p:cNvSpPr/>
          <p:nvPr/>
        </p:nvSpPr>
        <p:spPr>
          <a:xfrm>
            <a:off x="8602297" y="4538212"/>
            <a:ext cx="15660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Steel and deck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DF75BE6-E90C-465D-BDD7-A1251D1D5288}"/>
              </a:ext>
            </a:extLst>
          </p:cNvPr>
          <p:cNvSpPr/>
          <p:nvPr/>
        </p:nvSpPr>
        <p:spPr>
          <a:xfrm rot="975037">
            <a:off x="7419352" y="5557387"/>
            <a:ext cx="21380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equipment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E4838B0-1005-4979-B80F-C10945ED7AFA}"/>
              </a:ext>
            </a:extLst>
          </p:cNvPr>
          <p:cNvSpPr/>
          <p:nvPr/>
        </p:nvSpPr>
        <p:spPr>
          <a:xfrm rot="16200000">
            <a:off x="11016851" y="5699000"/>
            <a:ext cx="179222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HVAC Equipment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05C30B9-5127-41FA-B5F0-F40ECCAD51D9}"/>
              </a:ext>
            </a:extLst>
          </p:cNvPr>
          <p:cNvSpPr/>
          <p:nvPr/>
        </p:nvSpPr>
        <p:spPr>
          <a:xfrm>
            <a:off x="6508830" y="93944"/>
            <a:ext cx="15501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Metal Roofing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E8DB588-A2B6-4E33-8E29-A4DCB5FB9A11}"/>
              </a:ext>
            </a:extLst>
          </p:cNvPr>
          <p:cNvSpPr/>
          <p:nvPr/>
        </p:nvSpPr>
        <p:spPr>
          <a:xfrm rot="21062840">
            <a:off x="81970" y="6214125"/>
            <a:ext cx="282679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Glass and Window systems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02784E3-CA39-482B-A1F2-E761C73158C8}"/>
              </a:ext>
            </a:extLst>
          </p:cNvPr>
          <p:cNvSpPr/>
          <p:nvPr/>
        </p:nvSpPr>
        <p:spPr>
          <a:xfrm>
            <a:off x="3242312" y="4711249"/>
            <a:ext cx="1036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Skylights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5C18193-E6C0-4EE7-ABB0-AE1E776E3E0A}"/>
              </a:ext>
            </a:extLst>
          </p:cNvPr>
          <p:cNvSpPr/>
          <p:nvPr/>
        </p:nvSpPr>
        <p:spPr>
          <a:xfrm>
            <a:off x="5674907" y="4796974"/>
            <a:ext cx="103586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0C9BF65-9198-4B92-BFF1-D814F3647912}"/>
              </a:ext>
            </a:extLst>
          </p:cNvPr>
          <p:cNvSpPr/>
          <p:nvPr/>
        </p:nvSpPr>
        <p:spPr>
          <a:xfrm>
            <a:off x="7396133" y="2537962"/>
            <a:ext cx="156215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of school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1FB1DD4-0B77-46A5-B17C-F094C16700A9}"/>
              </a:ext>
            </a:extLst>
          </p:cNvPr>
          <p:cNvSpPr/>
          <p:nvPr/>
        </p:nvSpPr>
        <p:spPr>
          <a:xfrm>
            <a:off x="10070077" y="594236"/>
            <a:ext cx="146431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School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0D447BD-EA6C-490C-B6A8-2ACAF4BBDF62}"/>
              </a:ext>
            </a:extLst>
          </p:cNvPr>
          <p:cNvSpPr/>
          <p:nvPr/>
        </p:nvSpPr>
        <p:spPr>
          <a:xfrm>
            <a:off x="69968" y="898074"/>
            <a:ext cx="158408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Summer break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ED0A4F7-348B-4A2B-9FE7-F505AA0CA91E}"/>
              </a:ext>
            </a:extLst>
          </p:cNvPr>
          <p:cNvSpPr/>
          <p:nvPr/>
        </p:nvSpPr>
        <p:spPr>
          <a:xfrm>
            <a:off x="190136" y="5449387"/>
            <a:ext cx="82163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DE19548-1DE1-487C-A500-E9E050C9ED1A}"/>
              </a:ext>
            </a:extLst>
          </p:cNvPr>
          <p:cNvSpPr/>
          <p:nvPr/>
        </p:nvSpPr>
        <p:spPr>
          <a:xfrm rot="16200000">
            <a:off x="8809260" y="4004093"/>
            <a:ext cx="8866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6DCF78E-4875-4121-B7A6-938FD73A23FA}"/>
              </a:ext>
            </a:extLst>
          </p:cNvPr>
          <p:cNvSpPr/>
          <p:nvPr/>
        </p:nvSpPr>
        <p:spPr>
          <a:xfrm>
            <a:off x="9529686" y="4860023"/>
            <a:ext cx="205697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Contractor capacity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6FE22AB-65E2-458E-B23B-4915BA4339F0}"/>
              </a:ext>
            </a:extLst>
          </p:cNvPr>
          <p:cNvSpPr/>
          <p:nvPr/>
        </p:nvSpPr>
        <p:spPr>
          <a:xfrm>
            <a:off x="5876221" y="3732448"/>
            <a:ext cx="191789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 Engineering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49CF927-B239-4755-81C1-76446E554369}"/>
              </a:ext>
            </a:extLst>
          </p:cNvPr>
          <p:cNvSpPr/>
          <p:nvPr/>
        </p:nvSpPr>
        <p:spPr>
          <a:xfrm rot="16200000">
            <a:off x="8602429" y="1365513"/>
            <a:ext cx="230652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Expertise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CD3FA38-9BA5-4406-87ED-D09CEC5EC0CE}"/>
              </a:ext>
            </a:extLst>
          </p:cNvPr>
          <p:cNvSpPr/>
          <p:nvPr/>
        </p:nvSpPr>
        <p:spPr>
          <a:xfrm>
            <a:off x="2744179" y="3325520"/>
            <a:ext cx="160332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house hiring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181AD6C-FADE-4BCA-8EA9-01E46243CC11}"/>
              </a:ext>
            </a:extLst>
          </p:cNvPr>
          <p:cNvSpPr/>
          <p:nvPr/>
        </p:nvSpPr>
        <p:spPr>
          <a:xfrm rot="20540436">
            <a:off x="3972439" y="5350968"/>
            <a:ext cx="198112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Outside consultant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D7C4CF1-9B96-4910-8492-CFC05F99C4F0}"/>
              </a:ext>
            </a:extLst>
          </p:cNvPr>
          <p:cNvSpPr/>
          <p:nvPr/>
        </p:nvSpPr>
        <p:spPr>
          <a:xfrm>
            <a:off x="7443642" y="2946568"/>
            <a:ext cx="158998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Dollar Amount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09B99C9-4D18-4C73-96D9-1E875010EF08}"/>
              </a:ext>
            </a:extLst>
          </p:cNvPr>
          <p:cNvSpPr/>
          <p:nvPr/>
        </p:nvSpPr>
        <p:spPr>
          <a:xfrm>
            <a:off x="597859" y="2057259"/>
            <a:ext cx="19270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 for project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FD4AA07-4689-44A3-8A85-F37A56F3C584}"/>
              </a:ext>
            </a:extLst>
          </p:cNvPr>
          <p:cNvSpPr/>
          <p:nvPr/>
        </p:nvSpPr>
        <p:spPr>
          <a:xfrm>
            <a:off x="917618" y="527576"/>
            <a:ext cx="391979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Amount to be put in place per schedule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15D2EA2-FD15-4069-8B37-F62044FAACDB}"/>
              </a:ext>
            </a:extLst>
          </p:cNvPr>
          <p:cNvSpPr/>
          <p:nvPr/>
        </p:nvSpPr>
        <p:spPr>
          <a:xfrm rot="20063577">
            <a:off x="2885368" y="1169906"/>
            <a:ext cx="213443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Initial and Final Cost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8FB0754-822A-488F-9FDB-0AA20321AD9A}"/>
              </a:ext>
            </a:extLst>
          </p:cNvPr>
          <p:cNvSpPr/>
          <p:nvPr/>
        </p:nvSpPr>
        <p:spPr>
          <a:xfrm rot="758426">
            <a:off x="5926171" y="621107"/>
            <a:ext cx="270304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 for change order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01BCCE7-44EC-4C82-ADD0-B9497A28917F}"/>
              </a:ext>
            </a:extLst>
          </p:cNvPr>
          <p:cNvSpPr/>
          <p:nvPr/>
        </p:nvSpPr>
        <p:spPr>
          <a:xfrm>
            <a:off x="183659" y="1295251"/>
            <a:ext cx="11603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Bid Period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514FA49-D17B-422D-A51E-589A23A7E159}"/>
              </a:ext>
            </a:extLst>
          </p:cNvPr>
          <p:cNvSpPr/>
          <p:nvPr/>
        </p:nvSpPr>
        <p:spPr>
          <a:xfrm>
            <a:off x="2948753" y="3959814"/>
            <a:ext cx="2594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Time for trades to review</a:t>
            </a:r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E6811B-63FA-4A34-8316-881E9A0EB7FD}"/>
              </a:ext>
            </a:extLst>
          </p:cNvPr>
          <p:cNvSpPr/>
          <p:nvPr/>
        </p:nvSpPr>
        <p:spPr>
          <a:xfrm>
            <a:off x="1221529" y="3657545"/>
            <a:ext cx="138211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of year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3C535BD-3492-4A5E-8E22-929CE1BC85B3}"/>
              </a:ext>
            </a:extLst>
          </p:cNvPr>
          <p:cNvSpPr/>
          <p:nvPr/>
        </p:nvSpPr>
        <p:spPr>
          <a:xfrm rot="16200000">
            <a:off x="5684205" y="5213716"/>
            <a:ext cx="214469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Availability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594CAE2-2BF5-4A44-B7E9-5DDB4F4B4026}"/>
              </a:ext>
            </a:extLst>
          </p:cNvPr>
          <p:cNvSpPr/>
          <p:nvPr/>
        </p:nvSpPr>
        <p:spPr>
          <a:xfrm>
            <a:off x="4969322" y="2332428"/>
            <a:ext cx="21041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Rebid Requirements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0351A6F-F948-4F73-B9C4-9F18AAFFF7B7}"/>
              </a:ext>
            </a:extLst>
          </p:cNvPr>
          <p:cNvSpPr/>
          <p:nvPr/>
        </p:nvSpPr>
        <p:spPr>
          <a:xfrm>
            <a:off x="7064094" y="6064775"/>
            <a:ext cx="41873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Granularity of bid results and information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9D37188-6F03-4973-B779-A64EB0D51CD8}"/>
              </a:ext>
            </a:extLst>
          </p:cNvPr>
          <p:cNvSpPr/>
          <p:nvPr/>
        </p:nvSpPr>
        <p:spPr>
          <a:xfrm>
            <a:off x="4024936" y="6429267"/>
            <a:ext cx="16764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Funds available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43A7AE6-80FC-4620-8011-83C842C15339}"/>
              </a:ext>
            </a:extLst>
          </p:cNvPr>
          <p:cNvSpPr/>
          <p:nvPr/>
        </p:nvSpPr>
        <p:spPr>
          <a:xfrm rot="16200000">
            <a:off x="109550" y="4429995"/>
            <a:ext cx="118083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50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5C5AA53-006F-441C-BCAC-0A7D8FC75918}"/>
              </a:ext>
            </a:extLst>
          </p:cNvPr>
          <p:cNvSpPr/>
          <p:nvPr/>
        </p:nvSpPr>
        <p:spPr>
          <a:xfrm>
            <a:off x="1677227" y="1173690"/>
            <a:ext cx="1117357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Safety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844713-1F33-42E4-804D-5479C7A6814D}"/>
              </a:ext>
            </a:extLst>
          </p:cNvPr>
          <p:cNvSpPr/>
          <p:nvPr/>
        </p:nvSpPr>
        <p:spPr>
          <a:xfrm>
            <a:off x="1608535" y="53424"/>
            <a:ext cx="415536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Staff, Student, and Community Safety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3AC996-097A-453F-BCA1-9E54C7783EA7}"/>
              </a:ext>
            </a:extLst>
          </p:cNvPr>
          <p:cNvSpPr/>
          <p:nvPr/>
        </p:nvSpPr>
        <p:spPr>
          <a:xfrm rot="16200000">
            <a:off x="8748154" y="1262639"/>
            <a:ext cx="1276311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5C47F-10AA-4D60-BEE6-B8BA9AE30065}"/>
              </a:ext>
            </a:extLst>
          </p:cNvPr>
          <p:cNvSpPr/>
          <p:nvPr/>
        </p:nvSpPr>
        <p:spPr>
          <a:xfrm rot="16200000">
            <a:off x="-566231" y="2670756"/>
            <a:ext cx="209005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Facility protection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3C64E8-C32F-4388-AFEB-F1B70A2B51CC}"/>
              </a:ext>
            </a:extLst>
          </p:cNvPr>
          <p:cNvSpPr/>
          <p:nvPr/>
        </p:nvSpPr>
        <p:spPr>
          <a:xfrm rot="16200000">
            <a:off x="1530626" y="3133666"/>
            <a:ext cx="213943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Number of Trades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C4AFD9-F8E3-4140-855B-B4D7C13DE7A0}"/>
              </a:ext>
            </a:extLst>
          </p:cNvPr>
          <p:cNvSpPr/>
          <p:nvPr/>
        </p:nvSpPr>
        <p:spPr>
          <a:xfrm>
            <a:off x="979397" y="769135"/>
            <a:ext cx="186621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damages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56F917-AAD2-4EB9-A64D-201613856F6F}"/>
              </a:ext>
            </a:extLst>
          </p:cNvPr>
          <p:cNvSpPr/>
          <p:nvPr/>
        </p:nvSpPr>
        <p:spPr>
          <a:xfrm rot="16200000">
            <a:off x="3663145" y="1380464"/>
            <a:ext cx="24213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 Operation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2C902C-F683-4462-9199-7067906B2EF1}"/>
              </a:ext>
            </a:extLst>
          </p:cNvPr>
          <p:cNvSpPr/>
          <p:nvPr/>
        </p:nvSpPr>
        <p:spPr>
          <a:xfrm>
            <a:off x="255415" y="256235"/>
            <a:ext cx="80560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5A4E28-5E0C-4E98-8ACD-E280B175746B}"/>
              </a:ext>
            </a:extLst>
          </p:cNvPr>
          <p:cNvSpPr/>
          <p:nvPr/>
        </p:nvSpPr>
        <p:spPr>
          <a:xfrm rot="19482255">
            <a:off x="543816" y="2727697"/>
            <a:ext cx="176522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Campus Security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A0B132-9FB9-4052-99A4-F0C7E5075BD5}"/>
              </a:ext>
            </a:extLst>
          </p:cNvPr>
          <p:cNvSpPr/>
          <p:nvPr/>
        </p:nvSpPr>
        <p:spPr>
          <a:xfrm>
            <a:off x="743899" y="1998702"/>
            <a:ext cx="9169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Fencing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43145F-DD10-46FB-8110-3A467DF9E74F}"/>
              </a:ext>
            </a:extLst>
          </p:cNvPr>
          <p:cNvSpPr/>
          <p:nvPr/>
        </p:nvSpPr>
        <p:spPr>
          <a:xfrm rot="2125893">
            <a:off x="779062" y="1688836"/>
            <a:ext cx="197791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Complexity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77A2F2-E6A4-4811-A72C-F5EA15D928C1}"/>
              </a:ext>
            </a:extLst>
          </p:cNvPr>
          <p:cNvSpPr/>
          <p:nvPr/>
        </p:nvSpPr>
        <p:spPr>
          <a:xfrm>
            <a:off x="2668521" y="588452"/>
            <a:ext cx="9252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Utilities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9A0CC5-8832-44A0-BD84-C9BEC1F7E02E}"/>
              </a:ext>
            </a:extLst>
          </p:cNvPr>
          <p:cNvSpPr/>
          <p:nvPr/>
        </p:nvSpPr>
        <p:spPr>
          <a:xfrm>
            <a:off x="1186000" y="3229025"/>
            <a:ext cx="127862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Size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B858E4-A651-44C8-874C-D118E75543CF}"/>
              </a:ext>
            </a:extLst>
          </p:cNvPr>
          <p:cNvSpPr/>
          <p:nvPr/>
        </p:nvSpPr>
        <p:spPr>
          <a:xfrm rot="18887894">
            <a:off x="3544420" y="836645"/>
            <a:ext cx="94288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Finishes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C14422-2F81-4EE3-BF04-CC4AE3A95DAE}"/>
              </a:ext>
            </a:extLst>
          </p:cNvPr>
          <p:cNvSpPr/>
          <p:nvPr/>
        </p:nvSpPr>
        <p:spPr>
          <a:xfrm rot="18517881">
            <a:off x="-11818" y="673494"/>
            <a:ext cx="185589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Unforeseen Work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FB8461-5EE0-469A-8BAB-8C6DB9AEE2CC}"/>
              </a:ext>
            </a:extLst>
          </p:cNvPr>
          <p:cNvSpPr/>
          <p:nvPr/>
        </p:nvSpPr>
        <p:spPr>
          <a:xfrm>
            <a:off x="186831" y="3822339"/>
            <a:ext cx="239700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Exposure to extra work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7E0EDE-282F-483F-BE81-F7008CD333D9}"/>
              </a:ext>
            </a:extLst>
          </p:cNvPr>
          <p:cNvSpPr/>
          <p:nvPr/>
        </p:nvSpPr>
        <p:spPr>
          <a:xfrm>
            <a:off x="2587501" y="1576146"/>
            <a:ext cx="197201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Structural damage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AC01F4D-FC82-4EE8-9A60-862D922FD0AA}"/>
              </a:ext>
            </a:extLst>
          </p:cNvPr>
          <p:cNvSpPr/>
          <p:nvPr/>
        </p:nvSpPr>
        <p:spPr>
          <a:xfrm rot="1092834">
            <a:off x="10246062" y="915336"/>
            <a:ext cx="162877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Path of travel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DFBBF68-A562-4861-84CA-3835428068B6}"/>
              </a:ext>
            </a:extLst>
          </p:cNvPr>
          <p:cNvSpPr/>
          <p:nvPr/>
        </p:nvSpPr>
        <p:spPr>
          <a:xfrm>
            <a:off x="10009474" y="2310811"/>
            <a:ext cx="151676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Daily classes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BD4556-5520-4BA4-835A-D1EACF58FD71}"/>
              </a:ext>
            </a:extLst>
          </p:cNvPr>
          <p:cNvSpPr/>
          <p:nvPr/>
        </p:nvSpPr>
        <p:spPr>
          <a:xfrm rot="1580007">
            <a:off x="8957316" y="656149"/>
            <a:ext cx="144642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Distractions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1E32AF-FC57-4EC1-8569-33D0FD5D299B}"/>
              </a:ext>
            </a:extLst>
          </p:cNvPr>
          <p:cNvSpPr/>
          <p:nvPr/>
        </p:nvSpPr>
        <p:spPr>
          <a:xfrm>
            <a:off x="9380314" y="163423"/>
            <a:ext cx="246144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Existing Campus Impact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22B0F3-D12B-458B-B58A-582F0D1992D6}"/>
              </a:ext>
            </a:extLst>
          </p:cNvPr>
          <p:cNvSpPr/>
          <p:nvPr/>
        </p:nvSpPr>
        <p:spPr>
          <a:xfrm>
            <a:off x="8214532" y="1039238"/>
            <a:ext cx="77296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Noise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88E1E7-A0BE-42D6-A4FD-088BFA48DE4D}"/>
              </a:ext>
            </a:extLst>
          </p:cNvPr>
          <p:cNvSpPr/>
          <p:nvPr/>
        </p:nvSpPr>
        <p:spPr>
          <a:xfrm rot="16200000">
            <a:off x="10910989" y="1039809"/>
            <a:ext cx="202709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Educational Impact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432802-E17E-4C99-B9CB-7334EEEDCAEA}"/>
              </a:ext>
            </a:extLst>
          </p:cNvPr>
          <p:cNvSpPr/>
          <p:nvPr/>
        </p:nvSpPr>
        <p:spPr>
          <a:xfrm rot="16200000">
            <a:off x="9708613" y="1525537"/>
            <a:ext cx="8635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8C6AD13-CB6C-4CAF-8C7D-8336F8C579A2}"/>
              </a:ext>
            </a:extLst>
          </p:cNvPr>
          <p:cNvSpPr/>
          <p:nvPr/>
        </p:nvSpPr>
        <p:spPr>
          <a:xfrm rot="1396043">
            <a:off x="6195194" y="852896"/>
            <a:ext cx="20759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Interruptions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28D3C1E-0B49-4687-8CD3-DC8E99D195FF}"/>
              </a:ext>
            </a:extLst>
          </p:cNvPr>
          <p:cNvSpPr/>
          <p:nvPr/>
        </p:nvSpPr>
        <p:spPr>
          <a:xfrm>
            <a:off x="7792064" y="606180"/>
            <a:ext cx="7922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0856CE-A51E-4240-87B5-6C0D4F773C34}"/>
              </a:ext>
            </a:extLst>
          </p:cNvPr>
          <p:cNvSpPr/>
          <p:nvPr/>
        </p:nvSpPr>
        <p:spPr>
          <a:xfrm>
            <a:off x="6014615" y="85575"/>
            <a:ext cx="267675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Water, Sewer Strom Drain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FF0965-2CE0-4229-9DA7-3BD4F66A5BFA}"/>
              </a:ext>
            </a:extLst>
          </p:cNvPr>
          <p:cNvSpPr/>
          <p:nvPr/>
        </p:nvSpPr>
        <p:spPr>
          <a:xfrm rot="947606">
            <a:off x="4921251" y="1583071"/>
            <a:ext cx="501682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Voltage Systems – Data, Fire Alarm, Clock , PA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8740B8C-5F39-4B77-8D6E-E59ACE7B73E6}"/>
              </a:ext>
            </a:extLst>
          </p:cNvPr>
          <p:cNvSpPr/>
          <p:nvPr/>
        </p:nvSpPr>
        <p:spPr>
          <a:xfrm rot="19735694">
            <a:off x="10145856" y="1747415"/>
            <a:ext cx="15376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 Sprinklers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8377A15-138A-404D-B3C9-BE4B6AEAE629}"/>
              </a:ext>
            </a:extLst>
          </p:cNvPr>
          <p:cNvSpPr/>
          <p:nvPr/>
        </p:nvSpPr>
        <p:spPr>
          <a:xfrm>
            <a:off x="8464679" y="5179576"/>
            <a:ext cx="91563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48573C1-D245-4529-B76D-FBE9CE77D954}"/>
              </a:ext>
            </a:extLst>
          </p:cNvPr>
          <p:cNvSpPr/>
          <p:nvPr/>
        </p:nvSpPr>
        <p:spPr>
          <a:xfrm>
            <a:off x="10329907" y="4577837"/>
            <a:ext cx="102303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Phasing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A5759F0-C89F-464E-A4A1-3682425A875C}"/>
              </a:ext>
            </a:extLst>
          </p:cNvPr>
          <p:cNvSpPr/>
          <p:nvPr/>
        </p:nvSpPr>
        <p:spPr>
          <a:xfrm>
            <a:off x="8509919" y="6305893"/>
            <a:ext cx="2752420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Availability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D97CEB-1A21-4FCF-9831-43FAF9651C1C}"/>
              </a:ext>
            </a:extLst>
          </p:cNvPr>
          <p:cNvSpPr/>
          <p:nvPr/>
        </p:nvSpPr>
        <p:spPr>
          <a:xfrm>
            <a:off x="9482423" y="2775043"/>
            <a:ext cx="1846403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Preconstruction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A2C32A-121F-4092-8CA1-352A3A0B7744}"/>
              </a:ext>
            </a:extLst>
          </p:cNvPr>
          <p:cNvSpPr/>
          <p:nvPr/>
        </p:nvSpPr>
        <p:spPr>
          <a:xfrm rot="19211271">
            <a:off x="9711774" y="3552174"/>
            <a:ext cx="234968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Lead Times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2D85B70-C5F5-4BE2-B48A-08C5CFDB9AD7}"/>
              </a:ext>
            </a:extLst>
          </p:cNvPr>
          <p:cNvSpPr/>
          <p:nvPr/>
        </p:nvSpPr>
        <p:spPr>
          <a:xfrm>
            <a:off x="5777077" y="3243162"/>
            <a:ext cx="395973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constraints for school function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4DC9E5A-837C-4B3B-BE82-EE198EE6C576}"/>
              </a:ext>
            </a:extLst>
          </p:cNvPr>
          <p:cNvSpPr/>
          <p:nvPr/>
        </p:nvSpPr>
        <p:spPr>
          <a:xfrm>
            <a:off x="5485769" y="2328271"/>
            <a:ext cx="211737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of day or night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901B59F-4F09-4963-B2C8-B195B661CCD8}"/>
              </a:ext>
            </a:extLst>
          </p:cNvPr>
          <p:cNvSpPr/>
          <p:nvPr/>
        </p:nvSpPr>
        <p:spPr>
          <a:xfrm rot="16200000">
            <a:off x="4676014" y="4978197"/>
            <a:ext cx="327769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Breaks – Summer, winter, Spring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9878336-A0CC-4983-AC46-7CC9CCF8E1DC}"/>
              </a:ext>
            </a:extLst>
          </p:cNvPr>
          <p:cNvSpPr/>
          <p:nvPr/>
        </p:nvSpPr>
        <p:spPr>
          <a:xfrm rot="16200000">
            <a:off x="7683912" y="4284455"/>
            <a:ext cx="137249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of areas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2B2D0F6-DC04-4ACD-A076-40061D9F8B4A}"/>
              </a:ext>
            </a:extLst>
          </p:cNvPr>
          <p:cNvSpPr/>
          <p:nvPr/>
        </p:nvSpPr>
        <p:spPr>
          <a:xfrm rot="924616">
            <a:off x="6380847" y="5510755"/>
            <a:ext cx="195047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relocation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FC06A3E-1A12-401B-BB4A-909DA4F123CB}"/>
              </a:ext>
            </a:extLst>
          </p:cNvPr>
          <p:cNvSpPr/>
          <p:nvPr/>
        </p:nvSpPr>
        <p:spPr>
          <a:xfrm>
            <a:off x="8489670" y="3910264"/>
            <a:ext cx="1083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Meetings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979F890-1306-48E0-B104-D7AAF4034396}"/>
              </a:ext>
            </a:extLst>
          </p:cNvPr>
          <p:cNvSpPr/>
          <p:nvPr/>
        </p:nvSpPr>
        <p:spPr>
          <a:xfrm>
            <a:off x="6891440" y="4433549"/>
            <a:ext cx="143180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CD553EC-68C3-4CD3-A75C-98AC15B77997}"/>
              </a:ext>
            </a:extLst>
          </p:cNvPr>
          <p:cNvSpPr/>
          <p:nvPr/>
        </p:nvSpPr>
        <p:spPr>
          <a:xfrm rot="16200000">
            <a:off x="10556745" y="3452941"/>
            <a:ext cx="270516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Scope and drawing review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DDE82EB-2D55-4406-BC45-21717C6F9791}"/>
              </a:ext>
            </a:extLst>
          </p:cNvPr>
          <p:cNvSpPr/>
          <p:nvPr/>
        </p:nvSpPr>
        <p:spPr>
          <a:xfrm rot="16200000">
            <a:off x="8905761" y="3916411"/>
            <a:ext cx="192873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Conflict resolution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88370BC-44A3-486A-9FC5-3659E79DD454}"/>
              </a:ext>
            </a:extLst>
          </p:cNvPr>
          <p:cNvSpPr/>
          <p:nvPr/>
        </p:nvSpPr>
        <p:spPr>
          <a:xfrm rot="19128722">
            <a:off x="6377412" y="3823834"/>
            <a:ext cx="13773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Door frames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2E82EAF-3E81-4565-85D7-8F54ADA30CEC}"/>
              </a:ext>
            </a:extLst>
          </p:cNvPr>
          <p:cNvSpPr/>
          <p:nvPr/>
        </p:nvSpPr>
        <p:spPr>
          <a:xfrm>
            <a:off x="6567055" y="4899337"/>
            <a:ext cx="15660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Steel and deck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DF75BE6-E90C-465D-BDD7-A1251D1D5288}"/>
              </a:ext>
            </a:extLst>
          </p:cNvPr>
          <p:cNvSpPr/>
          <p:nvPr/>
        </p:nvSpPr>
        <p:spPr>
          <a:xfrm rot="1794787">
            <a:off x="8552246" y="4900825"/>
            <a:ext cx="21380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equipment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E4838B0-1005-4979-B80F-C10945ED7AFA}"/>
              </a:ext>
            </a:extLst>
          </p:cNvPr>
          <p:cNvSpPr/>
          <p:nvPr/>
        </p:nvSpPr>
        <p:spPr>
          <a:xfrm rot="16200000">
            <a:off x="11016851" y="5699000"/>
            <a:ext cx="179222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HVAC Equipment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05C30B9-5127-41FA-B5F0-F40ECCAD51D9}"/>
              </a:ext>
            </a:extLst>
          </p:cNvPr>
          <p:cNvSpPr/>
          <p:nvPr/>
        </p:nvSpPr>
        <p:spPr>
          <a:xfrm>
            <a:off x="7932255" y="2824639"/>
            <a:ext cx="15501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Metal Roofing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E8DB588-A2B6-4E33-8E29-A4DCB5FB9A11}"/>
              </a:ext>
            </a:extLst>
          </p:cNvPr>
          <p:cNvSpPr/>
          <p:nvPr/>
        </p:nvSpPr>
        <p:spPr>
          <a:xfrm rot="21062840">
            <a:off x="7096520" y="5916195"/>
            <a:ext cx="282679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Glass and Window systems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02784E3-CA39-482B-A1F2-E761C73158C8}"/>
              </a:ext>
            </a:extLst>
          </p:cNvPr>
          <p:cNvSpPr/>
          <p:nvPr/>
        </p:nvSpPr>
        <p:spPr>
          <a:xfrm>
            <a:off x="10590901" y="5135055"/>
            <a:ext cx="1036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Skylights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5C18193-E6C0-4EE7-ABB0-AE1E776E3E0A}"/>
              </a:ext>
            </a:extLst>
          </p:cNvPr>
          <p:cNvSpPr/>
          <p:nvPr/>
        </p:nvSpPr>
        <p:spPr>
          <a:xfrm>
            <a:off x="7318054" y="3953594"/>
            <a:ext cx="103586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0C9BF65-9198-4B92-BFF1-D814F3647912}"/>
              </a:ext>
            </a:extLst>
          </p:cNvPr>
          <p:cNvSpPr/>
          <p:nvPr/>
        </p:nvSpPr>
        <p:spPr>
          <a:xfrm>
            <a:off x="6323503" y="2641319"/>
            <a:ext cx="156215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of school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1FB1DD4-0B77-46A5-B17C-F094C16700A9}"/>
              </a:ext>
            </a:extLst>
          </p:cNvPr>
          <p:cNvSpPr/>
          <p:nvPr/>
        </p:nvSpPr>
        <p:spPr>
          <a:xfrm>
            <a:off x="10233979" y="5684759"/>
            <a:ext cx="146431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School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0D447BD-EA6C-490C-B6A8-2ACAF4BBDF62}"/>
              </a:ext>
            </a:extLst>
          </p:cNvPr>
          <p:cNvSpPr/>
          <p:nvPr/>
        </p:nvSpPr>
        <p:spPr>
          <a:xfrm>
            <a:off x="6466801" y="6427830"/>
            <a:ext cx="158408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Summer break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ED0A4F7-348B-4A2B-9FE7-F505AA0CA91E}"/>
              </a:ext>
            </a:extLst>
          </p:cNvPr>
          <p:cNvSpPr/>
          <p:nvPr/>
        </p:nvSpPr>
        <p:spPr>
          <a:xfrm rot="19189621">
            <a:off x="451208" y="5146751"/>
            <a:ext cx="82163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DE19548-1DE1-487C-A500-E9E050C9ED1A}"/>
              </a:ext>
            </a:extLst>
          </p:cNvPr>
          <p:cNvSpPr/>
          <p:nvPr/>
        </p:nvSpPr>
        <p:spPr>
          <a:xfrm rot="16200000">
            <a:off x="1157588" y="4261651"/>
            <a:ext cx="8866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6DCF78E-4875-4121-B7A6-938FD73A23FA}"/>
              </a:ext>
            </a:extLst>
          </p:cNvPr>
          <p:cNvSpPr/>
          <p:nvPr/>
        </p:nvSpPr>
        <p:spPr>
          <a:xfrm>
            <a:off x="3022246" y="5596022"/>
            <a:ext cx="205697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Contractor capacity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6FE22AB-65E2-458E-B23B-4915BA4339F0}"/>
              </a:ext>
            </a:extLst>
          </p:cNvPr>
          <p:cNvSpPr/>
          <p:nvPr/>
        </p:nvSpPr>
        <p:spPr>
          <a:xfrm>
            <a:off x="2012857" y="4429324"/>
            <a:ext cx="191789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 Engineering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49CF927-B239-4755-81C1-76446E554369}"/>
              </a:ext>
            </a:extLst>
          </p:cNvPr>
          <p:cNvSpPr/>
          <p:nvPr/>
        </p:nvSpPr>
        <p:spPr>
          <a:xfrm rot="16200000">
            <a:off x="-963129" y="5081082"/>
            <a:ext cx="230652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Expertise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CD3FA38-9BA5-4406-87ED-D09CEC5EC0CE}"/>
              </a:ext>
            </a:extLst>
          </p:cNvPr>
          <p:cNvSpPr/>
          <p:nvPr/>
        </p:nvSpPr>
        <p:spPr>
          <a:xfrm>
            <a:off x="419936" y="5795863"/>
            <a:ext cx="160332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house hiring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181AD6C-FADE-4BCA-8EA9-01E46243CC11}"/>
              </a:ext>
            </a:extLst>
          </p:cNvPr>
          <p:cNvSpPr/>
          <p:nvPr/>
        </p:nvSpPr>
        <p:spPr>
          <a:xfrm rot="20540436">
            <a:off x="2364139" y="5164232"/>
            <a:ext cx="198112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Outside consultant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D7C4CF1-9B96-4910-8492-CFC05F99C4F0}"/>
              </a:ext>
            </a:extLst>
          </p:cNvPr>
          <p:cNvSpPr/>
          <p:nvPr/>
        </p:nvSpPr>
        <p:spPr>
          <a:xfrm rot="20599506">
            <a:off x="4278475" y="5919842"/>
            <a:ext cx="158998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Dollar Amount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09B99C9-4D18-4C73-96D9-1E875010EF08}"/>
              </a:ext>
            </a:extLst>
          </p:cNvPr>
          <p:cNvSpPr/>
          <p:nvPr/>
        </p:nvSpPr>
        <p:spPr>
          <a:xfrm>
            <a:off x="759466" y="6138705"/>
            <a:ext cx="19270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 for project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FD4AA07-4689-44A3-8A85-F37A56F3C584}"/>
              </a:ext>
            </a:extLst>
          </p:cNvPr>
          <p:cNvSpPr/>
          <p:nvPr/>
        </p:nvSpPr>
        <p:spPr>
          <a:xfrm>
            <a:off x="63364" y="6481225"/>
            <a:ext cx="391979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Amount to be put in place per schedule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15D2EA2-FD15-4069-8B37-F62044FAACDB}"/>
              </a:ext>
            </a:extLst>
          </p:cNvPr>
          <p:cNvSpPr/>
          <p:nvPr/>
        </p:nvSpPr>
        <p:spPr>
          <a:xfrm rot="20063577">
            <a:off x="2782240" y="2186037"/>
            <a:ext cx="213443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Initial and Final Cost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8FB0754-822A-488F-9FDB-0AA20321AD9A}"/>
              </a:ext>
            </a:extLst>
          </p:cNvPr>
          <p:cNvSpPr/>
          <p:nvPr/>
        </p:nvSpPr>
        <p:spPr>
          <a:xfrm rot="1805027">
            <a:off x="1119256" y="5577788"/>
            <a:ext cx="270304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 for change order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01BCCE7-44EC-4C82-ADD0-B9497A28917F}"/>
              </a:ext>
            </a:extLst>
          </p:cNvPr>
          <p:cNvSpPr/>
          <p:nvPr/>
        </p:nvSpPr>
        <p:spPr>
          <a:xfrm>
            <a:off x="1385333" y="4809101"/>
            <a:ext cx="11603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Bid Period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514FA49-D17B-422D-A51E-589A23A7E159}"/>
              </a:ext>
            </a:extLst>
          </p:cNvPr>
          <p:cNvSpPr/>
          <p:nvPr/>
        </p:nvSpPr>
        <p:spPr>
          <a:xfrm rot="1766447">
            <a:off x="2730820" y="4219543"/>
            <a:ext cx="2594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Time for trades to review</a:t>
            </a:r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E6811B-63FA-4A34-8316-881E9A0EB7FD}"/>
              </a:ext>
            </a:extLst>
          </p:cNvPr>
          <p:cNvSpPr/>
          <p:nvPr/>
        </p:nvSpPr>
        <p:spPr>
          <a:xfrm>
            <a:off x="4126283" y="5203984"/>
            <a:ext cx="138211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of year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3C535BD-3492-4A5E-8E22-929CE1BC85B3}"/>
              </a:ext>
            </a:extLst>
          </p:cNvPr>
          <p:cNvSpPr/>
          <p:nvPr/>
        </p:nvSpPr>
        <p:spPr>
          <a:xfrm rot="16200000">
            <a:off x="4812988" y="4811471"/>
            <a:ext cx="214469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Availability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594CAE2-2BF5-4A44-B7E9-5DDB4F4B4026}"/>
              </a:ext>
            </a:extLst>
          </p:cNvPr>
          <p:cNvSpPr/>
          <p:nvPr/>
        </p:nvSpPr>
        <p:spPr>
          <a:xfrm>
            <a:off x="3765255" y="3681095"/>
            <a:ext cx="21041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Rebid Requirements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0351A6F-F948-4F73-B9C4-9F18AAFFF7B7}"/>
              </a:ext>
            </a:extLst>
          </p:cNvPr>
          <p:cNvSpPr/>
          <p:nvPr/>
        </p:nvSpPr>
        <p:spPr>
          <a:xfrm>
            <a:off x="2736097" y="2942437"/>
            <a:ext cx="41873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Granularity of bid results and information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9D37188-6F03-4973-B779-A64EB0D51CD8}"/>
              </a:ext>
            </a:extLst>
          </p:cNvPr>
          <p:cNvSpPr/>
          <p:nvPr/>
        </p:nvSpPr>
        <p:spPr>
          <a:xfrm>
            <a:off x="4024936" y="6429267"/>
            <a:ext cx="16764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Funds available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43A7AE6-80FC-4620-8011-83C842C15339}"/>
              </a:ext>
            </a:extLst>
          </p:cNvPr>
          <p:cNvSpPr/>
          <p:nvPr/>
        </p:nvSpPr>
        <p:spPr>
          <a:xfrm rot="19599368">
            <a:off x="300144" y="4473361"/>
            <a:ext cx="118083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20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5C5AA53-006F-441C-BCAC-0A7D8FC75918}"/>
              </a:ext>
            </a:extLst>
          </p:cNvPr>
          <p:cNvSpPr/>
          <p:nvPr/>
        </p:nvSpPr>
        <p:spPr>
          <a:xfrm>
            <a:off x="1428358" y="43184"/>
            <a:ext cx="1117357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Safety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844713-1F33-42E4-804D-5479C7A6814D}"/>
              </a:ext>
            </a:extLst>
          </p:cNvPr>
          <p:cNvSpPr/>
          <p:nvPr/>
        </p:nvSpPr>
        <p:spPr>
          <a:xfrm>
            <a:off x="40786" y="1388144"/>
            <a:ext cx="415536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Staff, Student, and Community Safety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3AC996-097A-453F-BCA1-9E54C7783EA7}"/>
              </a:ext>
            </a:extLst>
          </p:cNvPr>
          <p:cNvSpPr/>
          <p:nvPr/>
        </p:nvSpPr>
        <p:spPr>
          <a:xfrm>
            <a:off x="9353298" y="31072"/>
            <a:ext cx="1276311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5C47F-10AA-4D60-BEE6-B8BA9AE30065}"/>
              </a:ext>
            </a:extLst>
          </p:cNvPr>
          <p:cNvSpPr/>
          <p:nvPr/>
        </p:nvSpPr>
        <p:spPr>
          <a:xfrm>
            <a:off x="176568" y="2758870"/>
            <a:ext cx="209005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Facility protection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3C64E8-C32F-4388-AFEB-F1B70A2B51CC}"/>
              </a:ext>
            </a:extLst>
          </p:cNvPr>
          <p:cNvSpPr/>
          <p:nvPr/>
        </p:nvSpPr>
        <p:spPr>
          <a:xfrm>
            <a:off x="2190703" y="638144"/>
            <a:ext cx="213943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Number of Trades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C4AFD9-F8E3-4140-855B-B4D7C13DE7A0}"/>
              </a:ext>
            </a:extLst>
          </p:cNvPr>
          <p:cNvSpPr/>
          <p:nvPr/>
        </p:nvSpPr>
        <p:spPr>
          <a:xfrm>
            <a:off x="40786" y="1088141"/>
            <a:ext cx="186621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damages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56F917-AAD2-4EB9-A64D-201613856F6F}"/>
              </a:ext>
            </a:extLst>
          </p:cNvPr>
          <p:cNvSpPr/>
          <p:nvPr/>
        </p:nvSpPr>
        <p:spPr>
          <a:xfrm>
            <a:off x="2545715" y="2397447"/>
            <a:ext cx="24213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 Operation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2C902C-F683-4462-9199-7067906B2EF1}"/>
              </a:ext>
            </a:extLst>
          </p:cNvPr>
          <p:cNvSpPr/>
          <p:nvPr/>
        </p:nvSpPr>
        <p:spPr>
          <a:xfrm>
            <a:off x="255415" y="256235"/>
            <a:ext cx="80560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5A4E28-5E0C-4E98-8ACD-E280B175746B}"/>
              </a:ext>
            </a:extLst>
          </p:cNvPr>
          <p:cNvSpPr/>
          <p:nvPr/>
        </p:nvSpPr>
        <p:spPr>
          <a:xfrm>
            <a:off x="532286" y="2394472"/>
            <a:ext cx="176522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Campus Security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A0B132-9FB9-4052-99A4-F0C7E5075BD5}"/>
              </a:ext>
            </a:extLst>
          </p:cNvPr>
          <p:cNvSpPr/>
          <p:nvPr/>
        </p:nvSpPr>
        <p:spPr>
          <a:xfrm>
            <a:off x="743899" y="1998702"/>
            <a:ext cx="9169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Fencing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43145F-DD10-46FB-8110-3A467DF9E74F}"/>
              </a:ext>
            </a:extLst>
          </p:cNvPr>
          <p:cNvSpPr/>
          <p:nvPr/>
        </p:nvSpPr>
        <p:spPr>
          <a:xfrm>
            <a:off x="779062" y="1688836"/>
            <a:ext cx="197791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Complexity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77A2F2-E6A4-4811-A72C-F5EA15D928C1}"/>
              </a:ext>
            </a:extLst>
          </p:cNvPr>
          <p:cNvSpPr/>
          <p:nvPr/>
        </p:nvSpPr>
        <p:spPr>
          <a:xfrm>
            <a:off x="2425037" y="1024034"/>
            <a:ext cx="9252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Utilities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9A0CC5-8832-44A0-BD84-C9BEC1F7E02E}"/>
              </a:ext>
            </a:extLst>
          </p:cNvPr>
          <p:cNvSpPr/>
          <p:nvPr/>
        </p:nvSpPr>
        <p:spPr>
          <a:xfrm>
            <a:off x="3896245" y="2082038"/>
            <a:ext cx="127862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Size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B858E4-A651-44C8-874C-D118E75543CF}"/>
              </a:ext>
            </a:extLst>
          </p:cNvPr>
          <p:cNvSpPr/>
          <p:nvPr/>
        </p:nvSpPr>
        <p:spPr>
          <a:xfrm>
            <a:off x="3642868" y="1028000"/>
            <a:ext cx="94288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Finishes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C14422-2F81-4EE3-BF04-CC4AE3A95DAE}"/>
              </a:ext>
            </a:extLst>
          </p:cNvPr>
          <p:cNvSpPr/>
          <p:nvPr/>
        </p:nvSpPr>
        <p:spPr>
          <a:xfrm>
            <a:off x="-11818" y="673494"/>
            <a:ext cx="185589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Unforeseen Work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FB8461-5EE0-469A-8BAB-8C6DB9AEE2CC}"/>
              </a:ext>
            </a:extLst>
          </p:cNvPr>
          <p:cNvSpPr/>
          <p:nvPr/>
        </p:nvSpPr>
        <p:spPr>
          <a:xfrm>
            <a:off x="157879" y="3154476"/>
            <a:ext cx="239700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Exposure to extra work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7E0EDE-282F-483F-BE81-F7008CD333D9}"/>
              </a:ext>
            </a:extLst>
          </p:cNvPr>
          <p:cNvSpPr/>
          <p:nvPr/>
        </p:nvSpPr>
        <p:spPr>
          <a:xfrm>
            <a:off x="1963285" y="1924317"/>
            <a:ext cx="197201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Structural damage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AC01F4D-FC82-4EE8-9A60-862D922FD0AA}"/>
              </a:ext>
            </a:extLst>
          </p:cNvPr>
          <p:cNvSpPr/>
          <p:nvPr/>
        </p:nvSpPr>
        <p:spPr>
          <a:xfrm>
            <a:off x="10246062" y="915336"/>
            <a:ext cx="162877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Path of travel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DFBBF68-A562-4861-84CA-3835428068B6}"/>
              </a:ext>
            </a:extLst>
          </p:cNvPr>
          <p:cNvSpPr/>
          <p:nvPr/>
        </p:nvSpPr>
        <p:spPr>
          <a:xfrm>
            <a:off x="10009474" y="2310811"/>
            <a:ext cx="151676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Daily classes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BD4556-5520-4BA4-835A-D1EACF58FD71}"/>
              </a:ext>
            </a:extLst>
          </p:cNvPr>
          <p:cNvSpPr/>
          <p:nvPr/>
        </p:nvSpPr>
        <p:spPr>
          <a:xfrm>
            <a:off x="8957316" y="656149"/>
            <a:ext cx="144642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Distractions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1E32AF-FC57-4EC1-8569-33D0FD5D299B}"/>
              </a:ext>
            </a:extLst>
          </p:cNvPr>
          <p:cNvSpPr/>
          <p:nvPr/>
        </p:nvSpPr>
        <p:spPr>
          <a:xfrm>
            <a:off x="8928688" y="1237854"/>
            <a:ext cx="246144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Existing Campus Impact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22B0F3-D12B-458B-B58A-582F0D1992D6}"/>
              </a:ext>
            </a:extLst>
          </p:cNvPr>
          <p:cNvSpPr/>
          <p:nvPr/>
        </p:nvSpPr>
        <p:spPr>
          <a:xfrm>
            <a:off x="8214532" y="1039238"/>
            <a:ext cx="77296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Noise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88E1E7-A0BE-42D6-A4FD-088BFA48DE4D}"/>
              </a:ext>
            </a:extLst>
          </p:cNvPr>
          <p:cNvSpPr/>
          <p:nvPr/>
        </p:nvSpPr>
        <p:spPr>
          <a:xfrm rot="16200000">
            <a:off x="10910989" y="1039809"/>
            <a:ext cx="202709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Educational Impact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432802-E17E-4C99-B9CB-7334EEEDCAEA}"/>
              </a:ext>
            </a:extLst>
          </p:cNvPr>
          <p:cNvSpPr/>
          <p:nvPr/>
        </p:nvSpPr>
        <p:spPr>
          <a:xfrm>
            <a:off x="9708613" y="1525537"/>
            <a:ext cx="8635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8C6AD13-CB6C-4CAF-8C7D-8336F8C579A2}"/>
              </a:ext>
            </a:extLst>
          </p:cNvPr>
          <p:cNvSpPr/>
          <p:nvPr/>
        </p:nvSpPr>
        <p:spPr>
          <a:xfrm>
            <a:off x="6195194" y="852896"/>
            <a:ext cx="20759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Interruptions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28D3C1E-0B49-4687-8CD3-DC8E99D195FF}"/>
              </a:ext>
            </a:extLst>
          </p:cNvPr>
          <p:cNvSpPr/>
          <p:nvPr/>
        </p:nvSpPr>
        <p:spPr>
          <a:xfrm>
            <a:off x="7792064" y="606180"/>
            <a:ext cx="7922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0856CE-A51E-4240-87B5-6C0D4F773C34}"/>
              </a:ext>
            </a:extLst>
          </p:cNvPr>
          <p:cNvSpPr/>
          <p:nvPr/>
        </p:nvSpPr>
        <p:spPr>
          <a:xfrm>
            <a:off x="6017703" y="215967"/>
            <a:ext cx="267675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Water, Sewer Strom Drain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FF0965-2CE0-4229-9DA7-3BD4F66A5BFA}"/>
              </a:ext>
            </a:extLst>
          </p:cNvPr>
          <p:cNvSpPr/>
          <p:nvPr/>
        </p:nvSpPr>
        <p:spPr>
          <a:xfrm>
            <a:off x="4921251" y="1583071"/>
            <a:ext cx="501682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Voltage Systems – Data, Fire Alarm, Clock , PA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8740B8C-5F39-4B77-8D6E-E59ACE7B73E6}"/>
              </a:ext>
            </a:extLst>
          </p:cNvPr>
          <p:cNvSpPr/>
          <p:nvPr/>
        </p:nvSpPr>
        <p:spPr>
          <a:xfrm>
            <a:off x="10145856" y="1747415"/>
            <a:ext cx="15376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 Sprinklers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8377A15-138A-404D-B3C9-BE4B6AEAE629}"/>
              </a:ext>
            </a:extLst>
          </p:cNvPr>
          <p:cNvSpPr/>
          <p:nvPr/>
        </p:nvSpPr>
        <p:spPr>
          <a:xfrm>
            <a:off x="8584332" y="2798068"/>
            <a:ext cx="91563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48573C1-D245-4529-B76D-FBE9CE77D954}"/>
              </a:ext>
            </a:extLst>
          </p:cNvPr>
          <p:cNvSpPr/>
          <p:nvPr/>
        </p:nvSpPr>
        <p:spPr>
          <a:xfrm>
            <a:off x="10329907" y="4577837"/>
            <a:ext cx="102303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Phasing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A5759F0-C89F-464E-A4A1-3682425A875C}"/>
              </a:ext>
            </a:extLst>
          </p:cNvPr>
          <p:cNvSpPr/>
          <p:nvPr/>
        </p:nvSpPr>
        <p:spPr>
          <a:xfrm>
            <a:off x="8188198" y="6379951"/>
            <a:ext cx="2752420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Availability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D97CEB-1A21-4FCF-9831-43FAF9651C1C}"/>
              </a:ext>
            </a:extLst>
          </p:cNvPr>
          <p:cNvSpPr/>
          <p:nvPr/>
        </p:nvSpPr>
        <p:spPr>
          <a:xfrm>
            <a:off x="9991454" y="3341422"/>
            <a:ext cx="1846403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Preconstruction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A2C32A-121F-4092-8CA1-352A3A0B7744}"/>
              </a:ext>
            </a:extLst>
          </p:cNvPr>
          <p:cNvSpPr/>
          <p:nvPr/>
        </p:nvSpPr>
        <p:spPr>
          <a:xfrm>
            <a:off x="9777541" y="6063188"/>
            <a:ext cx="234968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Lead Times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2D85B70-C5F5-4BE2-B48A-08C5CFDB9AD7}"/>
              </a:ext>
            </a:extLst>
          </p:cNvPr>
          <p:cNvSpPr/>
          <p:nvPr/>
        </p:nvSpPr>
        <p:spPr>
          <a:xfrm>
            <a:off x="6891440" y="3648581"/>
            <a:ext cx="395973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constraints for school function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4DC9E5A-837C-4B3B-BE82-EE198EE6C576}"/>
              </a:ext>
            </a:extLst>
          </p:cNvPr>
          <p:cNvSpPr/>
          <p:nvPr/>
        </p:nvSpPr>
        <p:spPr>
          <a:xfrm>
            <a:off x="6096000" y="6411434"/>
            <a:ext cx="211737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of day or night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901B59F-4F09-4963-B2C8-B195B661CCD8}"/>
              </a:ext>
            </a:extLst>
          </p:cNvPr>
          <p:cNvSpPr/>
          <p:nvPr/>
        </p:nvSpPr>
        <p:spPr>
          <a:xfrm>
            <a:off x="6402835" y="5184653"/>
            <a:ext cx="327769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Breaks – Summer, winter, Spring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9878336-A0CC-4983-AC46-7CC9CCF8E1DC}"/>
              </a:ext>
            </a:extLst>
          </p:cNvPr>
          <p:cNvSpPr/>
          <p:nvPr/>
        </p:nvSpPr>
        <p:spPr>
          <a:xfrm>
            <a:off x="7164524" y="4750232"/>
            <a:ext cx="137249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of areas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2B2D0F6-DC04-4ACD-A076-40061D9F8B4A}"/>
              </a:ext>
            </a:extLst>
          </p:cNvPr>
          <p:cNvSpPr/>
          <p:nvPr/>
        </p:nvSpPr>
        <p:spPr>
          <a:xfrm>
            <a:off x="6380847" y="5510755"/>
            <a:ext cx="195047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relocation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FC06A3E-1A12-401B-BB4A-909DA4F123CB}"/>
              </a:ext>
            </a:extLst>
          </p:cNvPr>
          <p:cNvSpPr/>
          <p:nvPr/>
        </p:nvSpPr>
        <p:spPr>
          <a:xfrm>
            <a:off x="8386713" y="4081619"/>
            <a:ext cx="1083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Meetings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979F890-1306-48E0-B104-D7AAF4034396}"/>
              </a:ext>
            </a:extLst>
          </p:cNvPr>
          <p:cNvSpPr/>
          <p:nvPr/>
        </p:nvSpPr>
        <p:spPr>
          <a:xfrm>
            <a:off x="6891440" y="4433549"/>
            <a:ext cx="143180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CD553EC-68C3-4CD3-A75C-98AC15B77997}"/>
              </a:ext>
            </a:extLst>
          </p:cNvPr>
          <p:cNvSpPr/>
          <p:nvPr/>
        </p:nvSpPr>
        <p:spPr>
          <a:xfrm>
            <a:off x="9488843" y="3932409"/>
            <a:ext cx="270516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Scope and drawing review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DDE82EB-2D55-4406-BC45-21717C6F9791}"/>
              </a:ext>
            </a:extLst>
          </p:cNvPr>
          <p:cNvSpPr/>
          <p:nvPr/>
        </p:nvSpPr>
        <p:spPr>
          <a:xfrm>
            <a:off x="8450290" y="4379698"/>
            <a:ext cx="192873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Conflict resolution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88370BC-44A3-486A-9FC5-3659E79DD454}"/>
              </a:ext>
            </a:extLst>
          </p:cNvPr>
          <p:cNvSpPr/>
          <p:nvPr/>
        </p:nvSpPr>
        <p:spPr>
          <a:xfrm>
            <a:off x="6171002" y="4114027"/>
            <a:ext cx="13773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Door frames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2E82EAF-3E81-4565-85D7-8F54ADA30CEC}"/>
              </a:ext>
            </a:extLst>
          </p:cNvPr>
          <p:cNvSpPr/>
          <p:nvPr/>
        </p:nvSpPr>
        <p:spPr>
          <a:xfrm>
            <a:off x="8610807" y="5496983"/>
            <a:ext cx="15660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Steel and deck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DF75BE6-E90C-465D-BDD7-A1251D1D5288}"/>
              </a:ext>
            </a:extLst>
          </p:cNvPr>
          <p:cNvSpPr/>
          <p:nvPr/>
        </p:nvSpPr>
        <p:spPr>
          <a:xfrm>
            <a:off x="8552246" y="4900825"/>
            <a:ext cx="21380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equipment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E4838B0-1005-4979-B80F-C10945ED7AFA}"/>
              </a:ext>
            </a:extLst>
          </p:cNvPr>
          <p:cNvSpPr/>
          <p:nvPr/>
        </p:nvSpPr>
        <p:spPr>
          <a:xfrm>
            <a:off x="10164340" y="5421360"/>
            <a:ext cx="179222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HVAC Equipment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05C30B9-5127-41FA-B5F0-F40ECCAD51D9}"/>
              </a:ext>
            </a:extLst>
          </p:cNvPr>
          <p:cNvSpPr/>
          <p:nvPr/>
        </p:nvSpPr>
        <p:spPr>
          <a:xfrm>
            <a:off x="8229691" y="3303590"/>
            <a:ext cx="15501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Metal Roofing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E8DB588-A2B6-4E33-8E29-A4DCB5FB9A11}"/>
              </a:ext>
            </a:extLst>
          </p:cNvPr>
          <p:cNvSpPr/>
          <p:nvPr/>
        </p:nvSpPr>
        <p:spPr>
          <a:xfrm>
            <a:off x="7415122" y="5844033"/>
            <a:ext cx="282679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Glass and Window systems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02784E3-CA39-482B-A1F2-E761C73158C8}"/>
              </a:ext>
            </a:extLst>
          </p:cNvPr>
          <p:cNvSpPr/>
          <p:nvPr/>
        </p:nvSpPr>
        <p:spPr>
          <a:xfrm>
            <a:off x="10590901" y="5135055"/>
            <a:ext cx="1036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Skylights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5C18193-E6C0-4EE7-ABB0-AE1E776E3E0A}"/>
              </a:ext>
            </a:extLst>
          </p:cNvPr>
          <p:cNvSpPr/>
          <p:nvPr/>
        </p:nvSpPr>
        <p:spPr>
          <a:xfrm>
            <a:off x="7318054" y="3953594"/>
            <a:ext cx="103586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0C9BF65-9198-4B92-BFF1-D814F3647912}"/>
              </a:ext>
            </a:extLst>
          </p:cNvPr>
          <p:cNvSpPr/>
          <p:nvPr/>
        </p:nvSpPr>
        <p:spPr>
          <a:xfrm>
            <a:off x="6586451" y="3265249"/>
            <a:ext cx="156215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of school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1FB1DD4-0B77-46A5-B17C-F094C16700A9}"/>
              </a:ext>
            </a:extLst>
          </p:cNvPr>
          <p:cNvSpPr/>
          <p:nvPr/>
        </p:nvSpPr>
        <p:spPr>
          <a:xfrm>
            <a:off x="10233979" y="5684759"/>
            <a:ext cx="146431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School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0D447BD-EA6C-490C-B6A8-2ACAF4BBDF62}"/>
              </a:ext>
            </a:extLst>
          </p:cNvPr>
          <p:cNvSpPr/>
          <p:nvPr/>
        </p:nvSpPr>
        <p:spPr>
          <a:xfrm>
            <a:off x="6468281" y="6194357"/>
            <a:ext cx="158408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Summer break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ED0A4F7-348B-4A2B-9FE7-F505AA0CA91E}"/>
              </a:ext>
            </a:extLst>
          </p:cNvPr>
          <p:cNvSpPr/>
          <p:nvPr/>
        </p:nvSpPr>
        <p:spPr>
          <a:xfrm>
            <a:off x="2320002" y="3361347"/>
            <a:ext cx="82163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DE19548-1DE1-487C-A500-E9E050C9ED1A}"/>
              </a:ext>
            </a:extLst>
          </p:cNvPr>
          <p:cNvSpPr/>
          <p:nvPr/>
        </p:nvSpPr>
        <p:spPr>
          <a:xfrm>
            <a:off x="3620777" y="3535721"/>
            <a:ext cx="8866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6DCF78E-4875-4121-B7A6-938FD73A23FA}"/>
              </a:ext>
            </a:extLst>
          </p:cNvPr>
          <p:cNvSpPr/>
          <p:nvPr/>
        </p:nvSpPr>
        <p:spPr>
          <a:xfrm>
            <a:off x="3696009" y="5684759"/>
            <a:ext cx="205697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Contractor capacity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6FE22AB-65E2-458E-B23B-4915BA4339F0}"/>
              </a:ext>
            </a:extLst>
          </p:cNvPr>
          <p:cNvSpPr/>
          <p:nvPr/>
        </p:nvSpPr>
        <p:spPr>
          <a:xfrm>
            <a:off x="2419141" y="4619016"/>
            <a:ext cx="191789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 Engineering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49CF927-B239-4755-81C1-76446E554369}"/>
              </a:ext>
            </a:extLst>
          </p:cNvPr>
          <p:cNvSpPr/>
          <p:nvPr/>
        </p:nvSpPr>
        <p:spPr>
          <a:xfrm>
            <a:off x="210984" y="4152177"/>
            <a:ext cx="230652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Expertise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CD3FA38-9BA5-4406-87ED-D09CEC5EC0CE}"/>
              </a:ext>
            </a:extLst>
          </p:cNvPr>
          <p:cNvSpPr/>
          <p:nvPr/>
        </p:nvSpPr>
        <p:spPr>
          <a:xfrm>
            <a:off x="419936" y="5795863"/>
            <a:ext cx="160332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house hiring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181AD6C-FADE-4BCA-8EA9-01E46243CC11}"/>
              </a:ext>
            </a:extLst>
          </p:cNvPr>
          <p:cNvSpPr/>
          <p:nvPr/>
        </p:nvSpPr>
        <p:spPr>
          <a:xfrm>
            <a:off x="2613556" y="4961536"/>
            <a:ext cx="198112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Outside consultant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D7C4CF1-9B96-4910-8492-CFC05F99C4F0}"/>
              </a:ext>
            </a:extLst>
          </p:cNvPr>
          <p:cNvSpPr/>
          <p:nvPr/>
        </p:nvSpPr>
        <p:spPr>
          <a:xfrm>
            <a:off x="3004689" y="6109425"/>
            <a:ext cx="158998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Dollar Amount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09B99C9-4D18-4C73-96D9-1E875010EF08}"/>
              </a:ext>
            </a:extLst>
          </p:cNvPr>
          <p:cNvSpPr/>
          <p:nvPr/>
        </p:nvSpPr>
        <p:spPr>
          <a:xfrm>
            <a:off x="759466" y="6138705"/>
            <a:ext cx="19270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 for project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FD4AA07-4689-44A3-8A85-F37A56F3C584}"/>
              </a:ext>
            </a:extLst>
          </p:cNvPr>
          <p:cNvSpPr/>
          <p:nvPr/>
        </p:nvSpPr>
        <p:spPr>
          <a:xfrm>
            <a:off x="63364" y="6481225"/>
            <a:ext cx="391979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Amount to be put in place per schedule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15D2EA2-FD15-4069-8B37-F62044FAACDB}"/>
              </a:ext>
            </a:extLst>
          </p:cNvPr>
          <p:cNvSpPr/>
          <p:nvPr/>
        </p:nvSpPr>
        <p:spPr>
          <a:xfrm>
            <a:off x="300144" y="3752160"/>
            <a:ext cx="213443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Initial and Final Cost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8FB0754-822A-488F-9FDB-0AA20321AD9A}"/>
              </a:ext>
            </a:extLst>
          </p:cNvPr>
          <p:cNvSpPr/>
          <p:nvPr/>
        </p:nvSpPr>
        <p:spPr>
          <a:xfrm>
            <a:off x="1119256" y="5577788"/>
            <a:ext cx="270304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 for change order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01BCCE7-44EC-4C82-ADD0-B9497A28917F}"/>
              </a:ext>
            </a:extLst>
          </p:cNvPr>
          <p:cNvSpPr/>
          <p:nvPr/>
        </p:nvSpPr>
        <p:spPr>
          <a:xfrm>
            <a:off x="1385333" y="4809101"/>
            <a:ext cx="11603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Bid Period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514FA49-D17B-422D-A51E-589A23A7E159}"/>
              </a:ext>
            </a:extLst>
          </p:cNvPr>
          <p:cNvSpPr/>
          <p:nvPr/>
        </p:nvSpPr>
        <p:spPr>
          <a:xfrm>
            <a:off x="2730820" y="4219543"/>
            <a:ext cx="2594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Time for trades to review</a:t>
            </a:r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E6811B-63FA-4A34-8316-881E9A0EB7FD}"/>
              </a:ext>
            </a:extLst>
          </p:cNvPr>
          <p:cNvSpPr/>
          <p:nvPr/>
        </p:nvSpPr>
        <p:spPr>
          <a:xfrm>
            <a:off x="4763087" y="5061009"/>
            <a:ext cx="138211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of year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3C535BD-3492-4A5E-8E22-929CE1BC85B3}"/>
              </a:ext>
            </a:extLst>
          </p:cNvPr>
          <p:cNvSpPr/>
          <p:nvPr/>
        </p:nvSpPr>
        <p:spPr>
          <a:xfrm>
            <a:off x="4228216" y="4639105"/>
            <a:ext cx="214469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Availability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594CAE2-2BF5-4A44-B7E9-5DDB4F4B4026}"/>
              </a:ext>
            </a:extLst>
          </p:cNvPr>
          <p:cNvSpPr/>
          <p:nvPr/>
        </p:nvSpPr>
        <p:spPr>
          <a:xfrm>
            <a:off x="3278052" y="3824926"/>
            <a:ext cx="21041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Rebid Requirements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0351A6F-F948-4F73-B9C4-9F18AAFFF7B7}"/>
              </a:ext>
            </a:extLst>
          </p:cNvPr>
          <p:cNvSpPr/>
          <p:nvPr/>
        </p:nvSpPr>
        <p:spPr>
          <a:xfrm>
            <a:off x="66972" y="5233584"/>
            <a:ext cx="41873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Granularity of bid results and information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9D37188-6F03-4973-B779-A64EB0D51CD8}"/>
              </a:ext>
            </a:extLst>
          </p:cNvPr>
          <p:cNvSpPr/>
          <p:nvPr/>
        </p:nvSpPr>
        <p:spPr>
          <a:xfrm>
            <a:off x="4024936" y="6429267"/>
            <a:ext cx="16764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Funds available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43A7AE6-80FC-4620-8011-83C842C15339}"/>
              </a:ext>
            </a:extLst>
          </p:cNvPr>
          <p:cNvSpPr/>
          <p:nvPr/>
        </p:nvSpPr>
        <p:spPr>
          <a:xfrm>
            <a:off x="300144" y="4473361"/>
            <a:ext cx="118083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87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5C5AA53-006F-441C-BCAC-0A7D8FC75918}"/>
              </a:ext>
            </a:extLst>
          </p:cNvPr>
          <p:cNvSpPr/>
          <p:nvPr/>
        </p:nvSpPr>
        <p:spPr>
          <a:xfrm>
            <a:off x="1674627" y="127934"/>
            <a:ext cx="1117357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Safety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844713-1F33-42E4-804D-5479C7A6814D}"/>
              </a:ext>
            </a:extLst>
          </p:cNvPr>
          <p:cNvSpPr/>
          <p:nvPr/>
        </p:nvSpPr>
        <p:spPr>
          <a:xfrm>
            <a:off x="261114" y="1322024"/>
            <a:ext cx="415536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Staff, Student, and Community Safety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3AC996-097A-453F-BCA1-9E54C7783EA7}"/>
              </a:ext>
            </a:extLst>
          </p:cNvPr>
          <p:cNvSpPr/>
          <p:nvPr/>
        </p:nvSpPr>
        <p:spPr>
          <a:xfrm>
            <a:off x="8798718" y="97243"/>
            <a:ext cx="1276311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5C47F-10AA-4D60-BEE6-B8BA9AE30065}"/>
              </a:ext>
            </a:extLst>
          </p:cNvPr>
          <p:cNvSpPr/>
          <p:nvPr/>
        </p:nvSpPr>
        <p:spPr>
          <a:xfrm>
            <a:off x="176568" y="2758870"/>
            <a:ext cx="209005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Facility protection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3C64E8-C32F-4388-AFEB-F1B70A2B51CC}"/>
              </a:ext>
            </a:extLst>
          </p:cNvPr>
          <p:cNvSpPr/>
          <p:nvPr/>
        </p:nvSpPr>
        <p:spPr>
          <a:xfrm>
            <a:off x="2396123" y="608732"/>
            <a:ext cx="213943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Number of Trades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C4AFD9-F8E3-4140-855B-B4D7C13DE7A0}"/>
              </a:ext>
            </a:extLst>
          </p:cNvPr>
          <p:cNvSpPr/>
          <p:nvPr/>
        </p:nvSpPr>
        <p:spPr>
          <a:xfrm>
            <a:off x="261508" y="613213"/>
            <a:ext cx="186621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damages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56F917-AAD2-4EB9-A64D-201613856F6F}"/>
              </a:ext>
            </a:extLst>
          </p:cNvPr>
          <p:cNvSpPr/>
          <p:nvPr/>
        </p:nvSpPr>
        <p:spPr>
          <a:xfrm>
            <a:off x="2086062" y="2435474"/>
            <a:ext cx="24213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 Operation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2C902C-F683-4462-9199-7067906B2EF1}"/>
              </a:ext>
            </a:extLst>
          </p:cNvPr>
          <p:cNvSpPr/>
          <p:nvPr/>
        </p:nvSpPr>
        <p:spPr>
          <a:xfrm>
            <a:off x="297086" y="950213"/>
            <a:ext cx="80560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5A4E28-5E0C-4E98-8ACD-E280B175746B}"/>
              </a:ext>
            </a:extLst>
          </p:cNvPr>
          <p:cNvSpPr/>
          <p:nvPr/>
        </p:nvSpPr>
        <p:spPr>
          <a:xfrm>
            <a:off x="239662" y="2442229"/>
            <a:ext cx="176522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Campus Security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A0B132-9FB9-4052-99A4-F0C7E5075BD5}"/>
              </a:ext>
            </a:extLst>
          </p:cNvPr>
          <p:cNvSpPr/>
          <p:nvPr/>
        </p:nvSpPr>
        <p:spPr>
          <a:xfrm>
            <a:off x="258346" y="2093457"/>
            <a:ext cx="9169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Fencing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43145F-DD10-46FB-8110-3A467DF9E74F}"/>
              </a:ext>
            </a:extLst>
          </p:cNvPr>
          <p:cNvSpPr/>
          <p:nvPr/>
        </p:nvSpPr>
        <p:spPr>
          <a:xfrm>
            <a:off x="262990" y="1726648"/>
            <a:ext cx="197791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Complexity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77A2F2-E6A4-4811-A72C-F5EA15D928C1}"/>
              </a:ext>
            </a:extLst>
          </p:cNvPr>
          <p:cNvSpPr/>
          <p:nvPr/>
        </p:nvSpPr>
        <p:spPr>
          <a:xfrm>
            <a:off x="1799298" y="1024006"/>
            <a:ext cx="9252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Utilities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9A0CC5-8832-44A0-BD84-C9BEC1F7E02E}"/>
              </a:ext>
            </a:extLst>
          </p:cNvPr>
          <p:cNvSpPr/>
          <p:nvPr/>
        </p:nvSpPr>
        <p:spPr>
          <a:xfrm>
            <a:off x="3203927" y="2082173"/>
            <a:ext cx="127862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Size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B858E4-A651-44C8-874C-D118E75543CF}"/>
              </a:ext>
            </a:extLst>
          </p:cNvPr>
          <p:cNvSpPr/>
          <p:nvPr/>
        </p:nvSpPr>
        <p:spPr>
          <a:xfrm>
            <a:off x="3539660" y="1030111"/>
            <a:ext cx="94288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Finishes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C14422-2F81-4EE3-BF04-CC4AE3A95DAE}"/>
              </a:ext>
            </a:extLst>
          </p:cNvPr>
          <p:cNvSpPr/>
          <p:nvPr/>
        </p:nvSpPr>
        <p:spPr>
          <a:xfrm>
            <a:off x="1292150" y="2083481"/>
            <a:ext cx="185589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Unforeseen Work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FB8461-5EE0-469A-8BAB-8C6DB9AEE2CC}"/>
              </a:ext>
            </a:extLst>
          </p:cNvPr>
          <p:cNvSpPr/>
          <p:nvPr/>
        </p:nvSpPr>
        <p:spPr>
          <a:xfrm>
            <a:off x="2234363" y="2811875"/>
            <a:ext cx="239700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Exposure to extra work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7E0EDE-282F-483F-BE81-F7008CD333D9}"/>
              </a:ext>
            </a:extLst>
          </p:cNvPr>
          <p:cNvSpPr/>
          <p:nvPr/>
        </p:nvSpPr>
        <p:spPr>
          <a:xfrm>
            <a:off x="2517513" y="1725956"/>
            <a:ext cx="197201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3857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Structural damage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AC01F4D-FC82-4EE8-9A60-862D922FD0AA}"/>
              </a:ext>
            </a:extLst>
          </p:cNvPr>
          <p:cNvSpPr/>
          <p:nvPr/>
        </p:nvSpPr>
        <p:spPr>
          <a:xfrm>
            <a:off x="9927155" y="467969"/>
            <a:ext cx="162877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Path of travel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DFBBF68-A562-4861-84CA-3835428068B6}"/>
              </a:ext>
            </a:extLst>
          </p:cNvPr>
          <p:cNvSpPr/>
          <p:nvPr/>
        </p:nvSpPr>
        <p:spPr>
          <a:xfrm>
            <a:off x="6634592" y="847749"/>
            <a:ext cx="151676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Daily classes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BD4556-5520-4BA4-835A-D1EACF58FD71}"/>
              </a:ext>
            </a:extLst>
          </p:cNvPr>
          <p:cNvSpPr/>
          <p:nvPr/>
        </p:nvSpPr>
        <p:spPr>
          <a:xfrm>
            <a:off x="6634592" y="470846"/>
            <a:ext cx="144642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Distractions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1E32AF-FC57-4EC1-8569-33D0FD5D299B}"/>
              </a:ext>
            </a:extLst>
          </p:cNvPr>
          <p:cNvSpPr/>
          <p:nvPr/>
        </p:nvSpPr>
        <p:spPr>
          <a:xfrm>
            <a:off x="9150972" y="1338334"/>
            <a:ext cx="246144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Existing Campus Impact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22B0F3-D12B-458B-B58A-582F0D1992D6}"/>
              </a:ext>
            </a:extLst>
          </p:cNvPr>
          <p:cNvSpPr/>
          <p:nvPr/>
        </p:nvSpPr>
        <p:spPr>
          <a:xfrm>
            <a:off x="8710545" y="2388183"/>
            <a:ext cx="77296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Noise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88E1E7-A0BE-42D6-A4FD-088BFA48DE4D}"/>
              </a:ext>
            </a:extLst>
          </p:cNvPr>
          <p:cNvSpPr/>
          <p:nvPr/>
        </p:nvSpPr>
        <p:spPr>
          <a:xfrm>
            <a:off x="9577354" y="877881"/>
            <a:ext cx="202709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Educational Impact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432802-E17E-4C99-B9CB-7334EEEDCAEA}"/>
              </a:ext>
            </a:extLst>
          </p:cNvPr>
          <p:cNvSpPr/>
          <p:nvPr/>
        </p:nvSpPr>
        <p:spPr>
          <a:xfrm>
            <a:off x="6615633" y="2371583"/>
            <a:ext cx="8635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8C6AD13-CB6C-4CAF-8C7D-8336F8C579A2}"/>
              </a:ext>
            </a:extLst>
          </p:cNvPr>
          <p:cNvSpPr/>
          <p:nvPr/>
        </p:nvSpPr>
        <p:spPr>
          <a:xfrm>
            <a:off x="6634592" y="1338334"/>
            <a:ext cx="20759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Interruptions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28D3C1E-0B49-4687-8CD3-DC8E99D195FF}"/>
              </a:ext>
            </a:extLst>
          </p:cNvPr>
          <p:cNvSpPr/>
          <p:nvPr/>
        </p:nvSpPr>
        <p:spPr>
          <a:xfrm>
            <a:off x="10820147" y="2336184"/>
            <a:ext cx="7922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0856CE-A51E-4240-87B5-6C0D4F773C34}"/>
              </a:ext>
            </a:extLst>
          </p:cNvPr>
          <p:cNvSpPr/>
          <p:nvPr/>
        </p:nvSpPr>
        <p:spPr>
          <a:xfrm>
            <a:off x="6634592" y="1720865"/>
            <a:ext cx="267675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Water, Sewer Strom Drain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FF0965-2CE0-4229-9DA7-3BD4F66A5BFA}"/>
              </a:ext>
            </a:extLst>
          </p:cNvPr>
          <p:cNvSpPr/>
          <p:nvPr/>
        </p:nvSpPr>
        <p:spPr>
          <a:xfrm>
            <a:off x="6634592" y="2039985"/>
            <a:ext cx="501682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Voltage Systems – Data, Fire Alarm, Clock , PA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8740B8C-5F39-4B77-8D6E-E59ACE7B73E6}"/>
              </a:ext>
            </a:extLst>
          </p:cNvPr>
          <p:cNvSpPr/>
          <p:nvPr/>
        </p:nvSpPr>
        <p:spPr>
          <a:xfrm>
            <a:off x="10046897" y="1709057"/>
            <a:ext cx="15376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 Sprinklers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8377A15-138A-404D-B3C9-BE4B6AEAE629}"/>
              </a:ext>
            </a:extLst>
          </p:cNvPr>
          <p:cNvSpPr/>
          <p:nvPr/>
        </p:nvSpPr>
        <p:spPr>
          <a:xfrm>
            <a:off x="8584332" y="2798068"/>
            <a:ext cx="91563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48573C1-D245-4529-B76D-FBE9CE77D954}"/>
              </a:ext>
            </a:extLst>
          </p:cNvPr>
          <p:cNvSpPr/>
          <p:nvPr/>
        </p:nvSpPr>
        <p:spPr>
          <a:xfrm>
            <a:off x="10815697" y="4452159"/>
            <a:ext cx="1023037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Phasing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A5759F0-C89F-464E-A4A1-3682425A875C}"/>
              </a:ext>
            </a:extLst>
          </p:cNvPr>
          <p:cNvSpPr/>
          <p:nvPr/>
        </p:nvSpPr>
        <p:spPr>
          <a:xfrm>
            <a:off x="9150590" y="6352183"/>
            <a:ext cx="2752420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Availability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D97CEB-1A21-4FCF-9831-43FAF9651C1C}"/>
              </a:ext>
            </a:extLst>
          </p:cNvPr>
          <p:cNvSpPr/>
          <p:nvPr/>
        </p:nvSpPr>
        <p:spPr>
          <a:xfrm>
            <a:off x="10016388" y="3293245"/>
            <a:ext cx="1846403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Preconstruction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A2C32A-121F-4092-8CA1-352A3A0B7744}"/>
              </a:ext>
            </a:extLst>
          </p:cNvPr>
          <p:cNvSpPr/>
          <p:nvPr/>
        </p:nvSpPr>
        <p:spPr>
          <a:xfrm>
            <a:off x="8032011" y="5624774"/>
            <a:ext cx="2349682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Lead Times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2D85B70-C5F5-4BE2-B48A-08C5CFDB9AD7}"/>
              </a:ext>
            </a:extLst>
          </p:cNvPr>
          <p:cNvSpPr/>
          <p:nvPr/>
        </p:nvSpPr>
        <p:spPr>
          <a:xfrm>
            <a:off x="6197764" y="3667559"/>
            <a:ext cx="395973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constraints for school function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4DC9E5A-837C-4B3B-BE82-EE198EE6C576}"/>
              </a:ext>
            </a:extLst>
          </p:cNvPr>
          <p:cNvSpPr/>
          <p:nvPr/>
        </p:nvSpPr>
        <p:spPr>
          <a:xfrm>
            <a:off x="6170182" y="6400926"/>
            <a:ext cx="211737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of day or night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901B59F-4F09-4963-B2C8-B195B661CCD8}"/>
              </a:ext>
            </a:extLst>
          </p:cNvPr>
          <p:cNvSpPr/>
          <p:nvPr/>
        </p:nvSpPr>
        <p:spPr>
          <a:xfrm>
            <a:off x="6122267" y="5239717"/>
            <a:ext cx="327769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Breaks – Summer, winter, Spring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9878336-A0CC-4983-AC46-7CC9CCF8E1DC}"/>
              </a:ext>
            </a:extLst>
          </p:cNvPr>
          <p:cNvSpPr/>
          <p:nvPr/>
        </p:nvSpPr>
        <p:spPr>
          <a:xfrm>
            <a:off x="6157573" y="4873419"/>
            <a:ext cx="137249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of areas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2B2D0F6-DC04-4ACD-A076-40061D9F8B4A}"/>
              </a:ext>
            </a:extLst>
          </p:cNvPr>
          <p:cNvSpPr/>
          <p:nvPr/>
        </p:nvSpPr>
        <p:spPr>
          <a:xfrm>
            <a:off x="6156969" y="5644570"/>
            <a:ext cx="195047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relocation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FC06A3E-1A12-401B-BB4A-909DA4F123CB}"/>
              </a:ext>
            </a:extLst>
          </p:cNvPr>
          <p:cNvSpPr/>
          <p:nvPr/>
        </p:nvSpPr>
        <p:spPr>
          <a:xfrm>
            <a:off x="8616702" y="4519192"/>
            <a:ext cx="1083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Meetings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979F890-1306-48E0-B104-D7AAF4034396}"/>
              </a:ext>
            </a:extLst>
          </p:cNvPr>
          <p:cNvSpPr/>
          <p:nvPr/>
        </p:nvSpPr>
        <p:spPr>
          <a:xfrm>
            <a:off x="6170182" y="4538896"/>
            <a:ext cx="143180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CD553EC-68C3-4CD3-A75C-98AC15B77997}"/>
              </a:ext>
            </a:extLst>
          </p:cNvPr>
          <p:cNvSpPr/>
          <p:nvPr/>
        </p:nvSpPr>
        <p:spPr>
          <a:xfrm>
            <a:off x="7200571" y="4123215"/>
            <a:ext cx="270516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Scope and drawing review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DDE82EB-2D55-4406-BC45-21717C6F9791}"/>
              </a:ext>
            </a:extLst>
          </p:cNvPr>
          <p:cNvSpPr/>
          <p:nvPr/>
        </p:nvSpPr>
        <p:spPr>
          <a:xfrm>
            <a:off x="9979644" y="4105973"/>
            <a:ext cx="192873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Conflict resolution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88370BC-44A3-486A-9FC5-3659E79DD454}"/>
              </a:ext>
            </a:extLst>
          </p:cNvPr>
          <p:cNvSpPr/>
          <p:nvPr/>
        </p:nvSpPr>
        <p:spPr>
          <a:xfrm>
            <a:off x="10485491" y="3618000"/>
            <a:ext cx="13773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Door frames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2E82EAF-3E81-4565-85D7-8F54ADA30CEC}"/>
              </a:ext>
            </a:extLst>
          </p:cNvPr>
          <p:cNvSpPr/>
          <p:nvPr/>
        </p:nvSpPr>
        <p:spPr>
          <a:xfrm>
            <a:off x="9311350" y="5229770"/>
            <a:ext cx="15660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Steel and deck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DF75BE6-E90C-465D-BDD7-A1251D1D5288}"/>
              </a:ext>
            </a:extLst>
          </p:cNvPr>
          <p:cNvSpPr/>
          <p:nvPr/>
        </p:nvSpPr>
        <p:spPr>
          <a:xfrm>
            <a:off x="7761113" y="4853895"/>
            <a:ext cx="21380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equipment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E4838B0-1005-4979-B80F-C10945ED7AFA}"/>
              </a:ext>
            </a:extLst>
          </p:cNvPr>
          <p:cNvSpPr/>
          <p:nvPr/>
        </p:nvSpPr>
        <p:spPr>
          <a:xfrm>
            <a:off x="10075029" y="4830692"/>
            <a:ext cx="179222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HVAC Equipment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05C30B9-5127-41FA-B5F0-F40ECCAD51D9}"/>
              </a:ext>
            </a:extLst>
          </p:cNvPr>
          <p:cNvSpPr/>
          <p:nvPr/>
        </p:nvSpPr>
        <p:spPr>
          <a:xfrm>
            <a:off x="8229691" y="3303590"/>
            <a:ext cx="155016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Metal Roofing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E8DB588-A2B6-4E33-8E29-A4DCB5FB9A11}"/>
              </a:ext>
            </a:extLst>
          </p:cNvPr>
          <p:cNvSpPr/>
          <p:nvPr/>
        </p:nvSpPr>
        <p:spPr>
          <a:xfrm>
            <a:off x="9114350" y="5999405"/>
            <a:ext cx="282679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Glass and Window systems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02784E3-CA39-482B-A1F2-E761C73158C8}"/>
              </a:ext>
            </a:extLst>
          </p:cNvPr>
          <p:cNvSpPr/>
          <p:nvPr/>
        </p:nvSpPr>
        <p:spPr>
          <a:xfrm>
            <a:off x="10830300" y="5230466"/>
            <a:ext cx="103695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Skylights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5C18193-E6C0-4EE7-ABB0-AE1E776E3E0A}"/>
              </a:ext>
            </a:extLst>
          </p:cNvPr>
          <p:cNvSpPr/>
          <p:nvPr/>
        </p:nvSpPr>
        <p:spPr>
          <a:xfrm>
            <a:off x="6176213" y="4124009"/>
            <a:ext cx="103586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0C9BF65-9198-4B92-BFF1-D814F3647912}"/>
              </a:ext>
            </a:extLst>
          </p:cNvPr>
          <p:cNvSpPr/>
          <p:nvPr/>
        </p:nvSpPr>
        <p:spPr>
          <a:xfrm>
            <a:off x="6171002" y="3312742"/>
            <a:ext cx="156215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of school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1FB1DD4-0B77-46A5-B17C-F094C16700A9}"/>
              </a:ext>
            </a:extLst>
          </p:cNvPr>
          <p:cNvSpPr/>
          <p:nvPr/>
        </p:nvSpPr>
        <p:spPr>
          <a:xfrm>
            <a:off x="10374422" y="5644570"/>
            <a:ext cx="146431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School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0D447BD-EA6C-490C-B6A8-2ACAF4BBDF62}"/>
              </a:ext>
            </a:extLst>
          </p:cNvPr>
          <p:cNvSpPr/>
          <p:nvPr/>
        </p:nvSpPr>
        <p:spPr>
          <a:xfrm>
            <a:off x="6197764" y="6049423"/>
            <a:ext cx="158408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Summer break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ED0A4F7-348B-4A2B-9FE7-F505AA0CA91E}"/>
              </a:ext>
            </a:extLst>
          </p:cNvPr>
          <p:cNvSpPr/>
          <p:nvPr/>
        </p:nvSpPr>
        <p:spPr>
          <a:xfrm>
            <a:off x="2412141" y="3349587"/>
            <a:ext cx="82163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DE19548-1DE1-487C-A500-E9E050C9ED1A}"/>
              </a:ext>
            </a:extLst>
          </p:cNvPr>
          <p:cNvSpPr/>
          <p:nvPr/>
        </p:nvSpPr>
        <p:spPr>
          <a:xfrm>
            <a:off x="2599678" y="3752369"/>
            <a:ext cx="88665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6DCF78E-4875-4121-B7A6-938FD73A23FA}"/>
              </a:ext>
            </a:extLst>
          </p:cNvPr>
          <p:cNvSpPr/>
          <p:nvPr/>
        </p:nvSpPr>
        <p:spPr>
          <a:xfrm>
            <a:off x="3679111" y="5590290"/>
            <a:ext cx="205697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Contractor capacity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6FE22AB-65E2-458E-B23B-4915BA4339F0}"/>
              </a:ext>
            </a:extLst>
          </p:cNvPr>
          <p:cNvSpPr/>
          <p:nvPr/>
        </p:nvSpPr>
        <p:spPr>
          <a:xfrm>
            <a:off x="1727877" y="4450965"/>
            <a:ext cx="191789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 Engineering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49CF927-B239-4755-81C1-76446E554369}"/>
              </a:ext>
            </a:extLst>
          </p:cNvPr>
          <p:cNvSpPr/>
          <p:nvPr/>
        </p:nvSpPr>
        <p:spPr>
          <a:xfrm>
            <a:off x="273409" y="4132387"/>
            <a:ext cx="230652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Expertise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CD3FA38-9BA5-4406-87ED-D09CEC5EC0CE}"/>
              </a:ext>
            </a:extLst>
          </p:cNvPr>
          <p:cNvSpPr/>
          <p:nvPr/>
        </p:nvSpPr>
        <p:spPr>
          <a:xfrm>
            <a:off x="344678" y="5895892"/>
            <a:ext cx="160332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house hiring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181AD6C-FADE-4BCA-8EA9-01E46243CC11}"/>
              </a:ext>
            </a:extLst>
          </p:cNvPr>
          <p:cNvSpPr/>
          <p:nvPr/>
        </p:nvSpPr>
        <p:spPr>
          <a:xfrm>
            <a:off x="2491347" y="4848028"/>
            <a:ext cx="198112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Outside consultant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D7C4CF1-9B96-4910-8492-CFC05F99C4F0}"/>
              </a:ext>
            </a:extLst>
          </p:cNvPr>
          <p:cNvSpPr/>
          <p:nvPr/>
        </p:nvSpPr>
        <p:spPr>
          <a:xfrm>
            <a:off x="4011103" y="4489579"/>
            <a:ext cx="158998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Dollar Amount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09B99C9-4D18-4C73-96D9-1E875010EF08}"/>
              </a:ext>
            </a:extLst>
          </p:cNvPr>
          <p:cNvSpPr/>
          <p:nvPr/>
        </p:nvSpPr>
        <p:spPr>
          <a:xfrm>
            <a:off x="3796784" y="5881599"/>
            <a:ext cx="19270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 for project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FD4AA07-4689-44A3-8A85-F37A56F3C584}"/>
              </a:ext>
            </a:extLst>
          </p:cNvPr>
          <p:cNvSpPr/>
          <p:nvPr/>
        </p:nvSpPr>
        <p:spPr>
          <a:xfrm>
            <a:off x="1066255" y="6284420"/>
            <a:ext cx="391979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Amount to be put in place per schedule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15D2EA2-FD15-4069-8B37-F62044FAACDB}"/>
              </a:ext>
            </a:extLst>
          </p:cNvPr>
          <p:cNvSpPr/>
          <p:nvPr/>
        </p:nvSpPr>
        <p:spPr>
          <a:xfrm>
            <a:off x="300695" y="3744064"/>
            <a:ext cx="213443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Initial and Final Cost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8FB0754-822A-488F-9FDB-0AA20321AD9A}"/>
              </a:ext>
            </a:extLst>
          </p:cNvPr>
          <p:cNvSpPr/>
          <p:nvPr/>
        </p:nvSpPr>
        <p:spPr>
          <a:xfrm>
            <a:off x="323103" y="5577314"/>
            <a:ext cx="270304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 for change order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01BCCE7-44EC-4C82-ADD0-B9497A28917F}"/>
              </a:ext>
            </a:extLst>
          </p:cNvPr>
          <p:cNvSpPr/>
          <p:nvPr/>
        </p:nvSpPr>
        <p:spPr>
          <a:xfrm>
            <a:off x="4428099" y="4857222"/>
            <a:ext cx="1160382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Bid Period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514FA49-D17B-422D-A51E-589A23A7E159}"/>
              </a:ext>
            </a:extLst>
          </p:cNvPr>
          <p:cNvSpPr/>
          <p:nvPr/>
        </p:nvSpPr>
        <p:spPr>
          <a:xfrm>
            <a:off x="3112317" y="4144189"/>
            <a:ext cx="2594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Time for trades to review</a:t>
            </a:r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E6811B-63FA-4A34-8316-881E9A0EB7FD}"/>
              </a:ext>
            </a:extLst>
          </p:cNvPr>
          <p:cNvSpPr/>
          <p:nvPr/>
        </p:nvSpPr>
        <p:spPr>
          <a:xfrm>
            <a:off x="4353591" y="5222276"/>
            <a:ext cx="138211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of year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3C535BD-3492-4A5E-8E22-929CE1BC85B3}"/>
              </a:ext>
            </a:extLst>
          </p:cNvPr>
          <p:cNvSpPr/>
          <p:nvPr/>
        </p:nvSpPr>
        <p:spPr>
          <a:xfrm>
            <a:off x="300455" y="4873419"/>
            <a:ext cx="214469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Availability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594CAE2-2BF5-4A44-B7E9-5DDB4F4B4026}"/>
              </a:ext>
            </a:extLst>
          </p:cNvPr>
          <p:cNvSpPr/>
          <p:nvPr/>
        </p:nvSpPr>
        <p:spPr>
          <a:xfrm>
            <a:off x="3622038" y="3748457"/>
            <a:ext cx="210416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Rebid Requirements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0351A6F-F948-4F73-B9C4-9F18AAFFF7B7}"/>
              </a:ext>
            </a:extLst>
          </p:cNvPr>
          <p:cNvSpPr/>
          <p:nvPr/>
        </p:nvSpPr>
        <p:spPr>
          <a:xfrm>
            <a:off x="309136" y="5222627"/>
            <a:ext cx="418730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Granularity of bid results and information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9D37188-6F03-4973-B779-A64EB0D51CD8}"/>
              </a:ext>
            </a:extLst>
          </p:cNvPr>
          <p:cNvSpPr/>
          <p:nvPr/>
        </p:nvSpPr>
        <p:spPr>
          <a:xfrm>
            <a:off x="2101032" y="5923943"/>
            <a:ext cx="167642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Funds available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43A7AE6-80FC-4620-8011-83C842C15339}"/>
              </a:ext>
            </a:extLst>
          </p:cNvPr>
          <p:cNvSpPr/>
          <p:nvPr/>
        </p:nvSpPr>
        <p:spPr>
          <a:xfrm>
            <a:off x="300144" y="4473361"/>
            <a:ext cx="118083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i="1" dirty="0">
                <a:solidFill>
                  <a:srgbClr val="C55A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11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0B066B8-B2D7-4978-8E14-7E03C69E3CDD}"/>
              </a:ext>
            </a:extLst>
          </p:cNvPr>
          <p:cNvCxnSpPr>
            <a:cxnSpLocks/>
          </p:cNvCxnSpPr>
          <p:nvPr/>
        </p:nvCxnSpPr>
        <p:spPr>
          <a:xfrm>
            <a:off x="866775" y="3469680"/>
            <a:ext cx="101917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842C541-723C-49A3-BC57-AAC0CE8BAA0E}"/>
              </a:ext>
            </a:extLst>
          </p:cNvPr>
          <p:cNvCxnSpPr>
            <a:cxnSpLocks/>
          </p:cNvCxnSpPr>
          <p:nvPr/>
        </p:nvCxnSpPr>
        <p:spPr>
          <a:xfrm>
            <a:off x="5514975" y="1019175"/>
            <a:ext cx="9525" cy="4901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A4B70AE1-4927-4306-AD64-FCF40063E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584" tIns="914112" rIns="685584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32E2D2-BF35-4E6C-95CF-EBC28100A3AB}"/>
              </a:ext>
            </a:extLst>
          </p:cNvPr>
          <p:cNvSpPr/>
          <p:nvPr/>
        </p:nvSpPr>
        <p:spPr>
          <a:xfrm>
            <a:off x="6791324" y="937815"/>
            <a:ext cx="433964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</a:t>
            </a:r>
            <a:endParaRPr kumimoji="0" lang="en-US" altLang="en-US" sz="3200" b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Facility Operational Impact 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Complexity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Unforeseen Work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Trades available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FD6E2F-6986-421D-A8C9-5761A2517314}"/>
              </a:ext>
            </a:extLst>
          </p:cNvPr>
          <p:cNvSpPr/>
          <p:nvPr/>
        </p:nvSpPr>
        <p:spPr>
          <a:xfrm>
            <a:off x="6791324" y="3839628"/>
            <a:ext cx="42291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</a:t>
            </a:r>
            <a:endParaRPr kumimoji="0" lang="en-US" altLang="en-US" sz="3200" b="1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Phasing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Staff Availability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Lead Times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Duration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8CAADA-0E7B-4E33-ADA7-9FF39EC3D411}"/>
              </a:ext>
            </a:extLst>
          </p:cNvPr>
          <p:cNvSpPr/>
          <p:nvPr/>
        </p:nvSpPr>
        <p:spPr>
          <a:xfrm>
            <a:off x="714375" y="3834331"/>
            <a:ext cx="49778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</a:t>
            </a:r>
            <a:endParaRPr kumimoji="0" lang="en-US" altLang="en-US" sz="3200" b="1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District Staff Expertise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 Amount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Initial and Final Cost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C3B12-8752-4C8A-A6DF-0634E13DADAF}"/>
              </a:ext>
            </a:extLst>
          </p:cNvPr>
          <p:cNvSpPr/>
          <p:nvPr/>
        </p:nvSpPr>
        <p:spPr>
          <a:xfrm>
            <a:off x="714375" y="937815"/>
            <a:ext cx="49778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Safety</a:t>
            </a:r>
            <a:endParaRPr kumimoji="0" lang="en-US" altLang="en-US" sz="3200" b="1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Staff, Client, &amp; Community Safety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Facility Security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Utility Interruptions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Code requirements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7686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706671-6939-40B6-AA29-110088CF0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903" y="949325"/>
            <a:ext cx="8071706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Who has a “Go To” delivery method?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153449-81ED-42FF-84D1-1B9ED5416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32902" y="3429000"/>
            <a:ext cx="8071697" cy="1655762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32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C4521DE-248E-440D-AAD6-FD9E7D34B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5285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2C13FA-4C0F-42D0-9626-5BA6040D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07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6671-6939-40B6-AA29-110088CF0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The Challenge for today?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153449-81ED-42FF-84D1-1B9ED5416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6627" y="4750893"/>
            <a:ext cx="4645250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train crossing a bridge&#10;&#10;Description automatically generated">
            <a:extLst>
              <a:ext uri="{FF2B5EF4-FFF2-40B4-BE49-F238E27FC236}">
                <a16:creationId xmlns:a16="http://schemas.microsoft.com/office/drawing/2014/main" id="{F0606311-848F-4446-8A88-E0547FB238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7" t="1" r="33635" b="-3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015723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arge white building&#10;&#10;Description automatically generated">
            <a:extLst>
              <a:ext uri="{FF2B5EF4-FFF2-40B4-BE49-F238E27FC236}">
                <a16:creationId xmlns:a16="http://schemas.microsoft.com/office/drawing/2014/main" id="{1262F037-B212-49BE-887B-B7FCDEF698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394019-A2DB-45C9-B8E8-2B8A8DCE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Sample Projects</a:t>
            </a:r>
          </a:p>
        </p:txBody>
      </p:sp>
    </p:spTree>
    <p:extLst>
      <p:ext uri="{BB962C8B-B14F-4D97-AF65-F5344CB8AC3E}">
        <p14:creationId xmlns:p14="http://schemas.microsoft.com/office/powerpoint/2010/main" val="1469192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B7CE-55F8-4499-B25E-33223FFAE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445" y="3640254"/>
            <a:ext cx="5319433" cy="2076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dirty="0"/>
              <a:t>Prioritizing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C6334C2-F73F-4B3B-A626-DD5F69DF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89868" cy="6374535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ridge over a body of water&#10;&#10;Description automatically generated">
            <a:extLst>
              <a:ext uri="{FF2B5EF4-FFF2-40B4-BE49-F238E27FC236}">
                <a16:creationId xmlns:a16="http://schemas.microsoft.com/office/drawing/2014/main" id="{5BC5D1FE-E15B-4A52-AF2F-96D6420313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4" r="-2" b="-2"/>
          <a:stretch/>
        </p:blipFill>
        <p:spPr>
          <a:xfrm>
            <a:off x="20" y="10"/>
            <a:ext cx="5234499" cy="6210619"/>
          </a:xfrm>
          <a:custGeom>
            <a:avLst/>
            <a:gdLst>
              <a:gd name="connsiteX0" fmla="*/ 1082595 w 5234519"/>
              <a:gd name="connsiteY0" fmla="*/ 0 h 6210629"/>
              <a:gd name="connsiteX1" fmla="*/ 3027450 w 5234519"/>
              <a:gd name="connsiteY1" fmla="*/ 0 h 6210629"/>
              <a:gd name="connsiteX2" fmla="*/ 3291029 w 5234519"/>
              <a:gd name="connsiteY2" fmla="*/ 96471 h 6210629"/>
              <a:gd name="connsiteX3" fmla="*/ 5234519 w 5234519"/>
              <a:gd name="connsiteY3" fmla="*/ 3028517 h 6210629"/>
              <a:gd name="connsiteX4" fmla="*/ 2052407 w 5234519"/>
              <a:gd name="connsiteY4" fmla="*/ 6210629 h 6210629"/>
              <a:gd name="connsiteX5" fmla="*/ 28288 w 5234519"/>
              <a:gd name="connsiteY5" fmla="*/ 5483989 h 6210629"/>
              <a:gd name="connsiteX6" fmla="*/ 0 w 5234519"/>
              <a:gd name="connsiteY6" fmla="*/ 5458279 h 6210629"/>
              <a:gd name="connsiteX7" fmla="*/ 0 w 5234519"/>
              <a:gd name="connsiteY7" fmla="*/ 598754 h 6210629"/>
              <a:gd name="connsiteX8" fmla="*/ 28288 w 5234519"/>
              <a:gd name="connsiteY8" fmla="*/ 573044 h 6210629"/>
              <a:gd name="connsiteX9" fmla="*/ 958290 w 5234519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81716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white building&#10;&#10;Description automatically generated">
            <a:extLst>
              <a:ext uri="{FF2B5EF4-FFF2-40B4-BE49-F238E27FC236}">
                <a16:creationId xmlns:a16="http://schemas.microsoft.com/office/drawing/2014/main" id="{1262F037-B212-49BE-887B-B7FCDEF698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394019-A2DB-45C9-B8E8-2B8A8DCE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Report</a:t>
            </a:r>
          </a:p>
        </p:txBody>
      </p:sp>
    </p:spTree>
    <p:extLst>
      <p:ext uri="{BB962C8B-B14F-4D97-AF65-F5344CB8AC3E}">
        <p14:creationId xmlns:p14="http://schemas.microsoft.com/office/powerpoint/2010/main" val="3168570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B7CE-55F8-4499-B25E-33223FFAE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445" y="3640254"/>
            <a:ext cx="5319433" cy="2076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dirty="0"/>
              <a:t>Questions</a:t>
            </a:r>
          </a:p>
        </p:txBody>
      </p:sp>
      <p:pic>
        <p:nvPicPr>
          <p:cNvPr id="5" name="Picture 4" descr="A bridge over a body of water&#10;&#10;Description automatically generated">
            <a:extLst>
              <a:ext uri="{FF2B5EF4-FFF2-40B4-BE49-F238E27FC236}">
                <a16:creationId xmlns:a16="http://schemas.microsoft.com/office/drawing/2014/main" id="{5BC5D1FE-E15B-4A52-AF2F-96D6420313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4" r="-2" b="-2"/>
          <a:stretch/>
        </p:blipFill>
        <p:spPr>
          <a:xfrm>
            <a:off x="20" y="10"/>
            <a:ext cx="5234499" cy="6210619"/>
          </a:xfrm>
          <a:custGeom>
            <a:avLst/>
            <a:gdLst>
              <a:gd name="connsiteX0" fmla="*/ 1082595 w 5234519"/>
              <a:gd name="connsiteY0" fmla="*/ 0 h 6210629"/>
              <a:gd name="connsiteX1" fmla="*/ 3027450 w 5234519"/>
              <a:gd name="connsiteY1" fmla="*/ 0 h 6210629"/>
              <a:gd name="connsiteX2" fmla="*/ 3291029 w 5234519"/>
              <a:gd name="connsiteY2" fmla="*/ 96471 h 6210629"/>
              <a:gd name="connsiteX3" fmla="*/ 5234519 w 5234519"/>
              <a:gd name="connsiteY3" fmla="*/ 3028517 h 6210629"/>
              <a:gd name="connsiteX4" fmla="*/ 2052407 w 5234519"/>
              <a:gd name="connsiteY4" fmla="*/ 6210629 h 6210629"/>
              <a:gd name="connsiteX5" fmla="*/ 28288 w 5234519"/>
              <a:gd name="connsiteY5" fmla="*/ 5483989 h 6210629"/>
              <a:gd name="connsiteX6" fmla="*/ 0 w 5234519"/>
              <a:gd name="connsiteY6" fmla="*/ 5458279 h 6210629"/>
              <a:gd name="connsiteX7" fmla="*/ 0 w 5234519"/>
              <a:gd name="connsiteY7" fmla="*/ 598754 h 6210629"/>
              <a:gd name="connsiteX8" fmla="*/ 28288 w 5234519"/>
              <a:gd name="connsiteY8" fmla="*/ 573044 h 6210629"/>
              <a:gd name="connsiteX9" fmla="*/ 958290 w 5234519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86005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77BCD-934E-49D1-A6B8-AC6413ADB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682342" cy="1325563"/>
          </a:xfrm>
        </p:spPr>
        <p:txBody>
          <a:bodyPr>
            <a:normAutofit/>
          </a:bodyPr>
          <a:lstStyle/>
          <a:p>
            <a:r>
              <a:rPr lang="en-US" dirty="0"/>
              <a:t>Principles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77AC1-2409-4979-BD21-CD0D67E43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en-US" sz="1800" dirty="0"/>
              <a:t>Delivery Methods are Tools Not Solutions</a:t>
            </a:r>
          </a:p>
          <a:p>
            <a:endParaRPr lang="en-US" sz="1800" dirty="0"/>
          </a:p>
          <a:p>
            <a:r>
              <a:rPr lang="en-US" sz="1800" dirty="0"/>
              <a:t>Use a Discovery Mind Set – Desire to learn about the project</a:t>
            </a:r>
          </a:p>
          <a:p>
            <a:endParaRPr lang="en-US" sz="1800" dirty="0"/>
          </a:p>
          <a:p>
            <a:r>
              <a:rPr lang="en-US" sz="1800" dirty="0"/>
              <a:t>Discipline &amp; Diligence – Dig and Solve the Unique Problem</a:t>
            </a:r>
          </a:p>
          <a:p>
            <a:endParaRPr lang="en-US" sz="1800" dirty="0"/>
          </a:p>
          <a:p>
            <a:r>
              <a:rPr lang="en-US" sz="1800" dirty="0"/>
              <a:t>Set Realistic Expectations – There will always be challenges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picture containing indoor, building, table, sitting&#10;&#10;Description automatically generated">
            <a:extLst>
              <a:ext uri="{FF2B5EF4-FFF2-40B4-BE49-F238E27FC236}">
                <a16:creationId xmlns:a16="http://schemas.microsoft.com/office/drawing/2014/main" id="{00942330-F4D2-4B9C-8BE6-67E4AA9FD1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r="9652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929282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F6C65608-E08D-43D8-91D1-116B89635F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1" b="12791"/>
          <a:stretch/>
        </p:blipFill>
        <p:spPr>
          <a:xfrm>
            <a:off x="-76200" y="1"/>
            <a:ext cx="122682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177BCD-934E-49D1-A6B8-AC6413ADB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1" y="1065862"/>
            <a:ext cx="3313164" cy="4726276"/>
          </a:xfrm>
        </p:spPr>
        <p:txBody>
          <a:bodyPr>
            <a:normAutofit/>
          </a:bodyPr>
          <a:lstStyle/>
          <a:p>
            <a:pPr algn="r"/>
            <a:r>
              <a:rPr lang="en-US" sz="4800" dirty="0">
                <a:solidFill>
                  <a:srgbClr val="FFFFFF"/>
                </a:solidFill>
              </a:rPr>
              <a:t>Challenge Yourself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77AC1-2409-4979-BD21-CD0D67E43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379" y="1065862"/>
            <a:ext cx="6740523" cy="5422024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Accept that there is never a “perfect” answer.  Be prepared to adapt</a:t>
            </a:r>
          </a:p>
          <a:p>
            <a:endParaRPr lang="en-US" sz="2400" dirty="0">
              <a:solidFill>
                <a:srgbClr val="FFFFFF"/>
              </a:solidFill>
            </a:endParaRPr>
          </a:p>
          <a:p>
            <a:r>
              <a:rPr lang="en-US" sz="2400" dirty="0">
                <a:solidFill>
                  <a:srgbClr val="FFFFFF"/>
                </a:solidFill>
              </a:rPr>
              <a:t>Believe that the facts lead you to discover the BEST answer</a:t>
            </a:r>
          </a:p>
          <a:p>
            <a:pPr marL="0" indent="0">
              <a:buNone/>
            </a:pPr>
            <a:endParaRPr lang="en-US" sz="2400" dirty="0">
              <a:solidFill>
                <a:srgbClr val="FFFFFF"/>
              </a:solidFill>
            </a:endParaRPr>
          </a:p>
          <a:p>
            <a:r>
              <a:rPr lang="en-US" sz="3600" b="1" dirty="0">
                <a:solidFill>
                  <a:srgbClr val="FFFF00"/>
                </a:solidFill>
              </a:rPr>
              <a:t>Use Safety, Quality, Time, &amp; Cost to prioritize</a:t>
            </a:r>
          </a:p>
          <a:p>
            <a:pPr marL="0" indent="0">
              <a:buNone/>
            </a:pP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29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F6C65608-E08D-43D8-91D1-116B89635F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1" b="12791"/>
          <a:stretch/>
        </p:blipFill>
        <p:spPr>
          <a:xfrm>
            <a:off x="-76200" y="1"/>
            <a:ext cx="122682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177BCD-934E-49D1-A6B8-AC6413ADB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1981" y="1457747"/>
            <a:ext cx="3313164" cy="4726276"/>
          </a:xfrm>
        </p:spPr>
        <p:txBody>
          <a:bodyPr>
            <a:normAutofit/>
          </a:bodyPr>
          <a:lstStyle/>
          <a:p>
            <a:pPr algn="r"/>
            <a:r>
              <a:rPr lang="en-US" sz="4800" dirty="0">
                <a:solidFill>
                  <a:srgbClr val="FFFFFF"/>
                </a:solidFill>
              </a:rPr>
              <a:t>What one thing will you change starting next week?</a:t>
            </a:r>
          </a:p>
        </p:txBody>
      </p:sp>
    </p:spTree>
    <p:extLst>
      <p:ext uri="{BB962C8B-B14F-4D97-AF65-F5344CB8AC3E}">
        <p14:creationId xmlns:p14="http://schemas.microsoft.com/office/powerpoint/2010/main" val="1054789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F6C6A6C7D1E04EB6B71AFE44E3AA0E" ma:contentTypeVersion="13" ma:contentTypeDescription="Create a new document." ma:contentTypeScope="" ma:versionID="a99c5226c72dff86284645592278ff1a">
  <xsd:schema xmlns:xsd="http://www.w3.org/2001/XMLSchema" xmlns:xs="http://www.w3.org/2001/XMLSchema" xmlns:p="http://schemas.microsoft.com/office/2006/metadata/properties" xmlns:ns3="68496906-63ee-4d29-b9dc-e04e9989db26" xmlns:ns4="fb313c1b-f61f-43bc-a021-6f021cb45843" targetNamespace="http://schemas.microsoft.com/office/2006/metadata/properties" ma:root="true" ma:fieldsID="e949d18ff16d560ba3d63dfc15be378c" ns3:_="" ns4:_="">
    <xsd:import namespace="68496906-63ee-4d29-b9dc-e04e9989db26"/>
    <xsd:import namespace="fb313c1b-f61f-43bc-a021-6f021cb458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EventHashCode" minOccurs="0"/>
                <xsd:element ref="ns4:MediaServiceGenerationTime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496906-63ee-4d29-b9dc-e04e9989db2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313c1b-f61f-43bc-a021-6f021cb45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F51EEA-C306-4325-8B60-2554017E7ADF}">
  <ds:schemaRefs>
    <ds:schemaRef ds:uri="68496906-63ee-4d29-b9dc-e04e9989db2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fb313c1b-f61f-43bc-a021-6f021cb4584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5997ABC-3B7A-4D10-A3B0-2353BC51A8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496906-63ee-4d29-b9dc-e04e9989db26"/>
    <ds:schemaRef ds:uri="fb313c1b-f61f-43bc-a021-6f021cb458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39FE8C-EF14-42D9-BC13-786B04C07B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</TotalTime>
  <Words>1381</Words>
  <Application>Microsoft Office PowerPoint</Application>
  <PresentationFormat>Widescreen</PresentationFormat>
  <Paragraphs>519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How Can You Choose  THE BEST  Delivery Method?</vt:lpstr>
      <vt:lpstr>The Path to Success</vt:lpstr>
      <vt:lpstr>“It is Simple… But Not Easy”</vt:lpstr>
      <vt:lpstr>PowerPoint Presentation</vt:lpstr>
      <vt:lpstr>“You cannot predict… But you can prepare”</vt:lpstr>
      <vt:lpstr>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Who has a “Go To” delivery method?</vt:lpstr>
      <vt:lpstr>The Challenge for today?</vt:lpstr>
      <vt:lpstr>Sample Projects</vt:lpstr>
      <vt:lpstr>Prioritizing</vt:lpstr>
      <vt:lpstr>Report</vt:lpstr>
      <vt:lpstr>Questions</vt:lpstr>
      <vt:lpstr>Principles to Remember</vt:lpstr>
      <vt:lpstr>Challenge Yourself</vt:lpstr>
      <vt:lpstr>What one thing will you change starting next week?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Can You Choose  THE BEST  Delivery Method?</dc:title>
  <dc:creator>Doug Reitz</dc:creator>
  <cp:lastModifiedBy>Doug Reitz</cp:lastModifiedBy>
  <cp:revision>8</cp:revision>
  <cp:lastPrinted>2020-02-14T16:23:16Z</cp:lastPrinted>
  <dcterms:created xsi:type="dcterms:W3CDTF">2020-01-31T18:57:01Z</dcterms:created>
  <dcterms:modified xsi:type="dcterms:W3CDTF">2020-02-14T16:23:53Z</dcterms:modified>
</cp:coreProperties>
</file>